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6"/>
  </p:notesMasterIdLst>
  <p:sldIdLst>
    <p:sldId id="300" r:id="rId2"/>
    <p:sldId id="257" r:id="rId3"/>
    <p:sldId id="258" r:id="rId4"/>
    <p:sldId id="261" r:id="rId5"/>
    <p:sldId id="276" r:id="rId6"/>
    <p:sldId id="320" r:id="rId7"/>
    <p:sldId id="329" r:id="rId8"/>
    <p:sldId id="303" r:id="rId9"/>
    <p:sldId id="263" r:id="rId10"/>
    <p:sldId id="265" r:id="rId11"/>
    <p:sldId id="325" r:id="rId12"/>
    <p:sldId id="305" r:id="rId13"/>
    <p:sldId id="317" r:id="rId14"/>
    <p:sldId id="330" r:id="rId15"/>
    <p:sldId id="316" r:id="rId16"/>
    <p:sldId id="331" r:id="rId17"/>
    <p:sldId id="278" r:id="rId18"/>
    <p:sldId id="309" r:id="rId19"/>
    <p:sldId id="259" r:id="rId20"/>
    <p:sldId id="332" r:id="rId21"/>
    <p:sldId id="333" r:id="rId22"/>
    <p:sldId id="335" r:id="rId23"/>
    <p:sldId id="334" r:id="rId24"/>
    <p:sldId id="336" r:id="rId25"/>
    <p:sldId id="338" r:id="rId26"/>
    <p:sldId id="337" r:id="rId27"/>
    <p:sldId id="339" r:id="rId28"/>
    <p:sldId id="340" r:id="rId29"/>
    <p:sldId id="341" r:id="rId30"/>
    <p:sldId id="313" r:id="rId31"/>
    <p:sldId id="268" r:id="rId32"/>
    <p:sldId id="319" r:id="rId33"/>
    <p:sldId id="323" r:id="rId34"/>
    <p:sldId id="321" r:id="rId35"/>
    <p:sldId id="356" r:id="rId36"/>
    <p:sldId id="322" r:id="rId37"/>
    <p:sldId id="302" r:id="rId38"/>
    <p:sldId id="327" r:id="rId39"/>
    <p:sldId id="328" r:id="rId40"/>
    <p:sldId id="324" r:id="rId41"/>
    <p:sldId id="343" r:id="rId42"/>
    <p:sldId id="342" r:id="rId43"/>
    <p:sldId id="344" r:id="rId44"/>
    <p:sldId id="352" r:id="rId45"/>
    <p:sldId id="353" r:id="rId46"/>
    <p:sldId id="354" r:id="rId47"/>
    <p:sldId id="345" r:id="rId48"/>
    <p:sldId id="346" r:id="rId49"/>
    <p:sldId id="347" r:id="rId50"/>
    <p:sldId id="348" r:id="rId51"/>
    <p:sldId id="349" r:id="rId52"/>
    <p:sldId id="355" r:id="rId53"/>
    <p:sldId id="350" r:id="rId54"/>
    <p:sldId id="351" r:id="rId55"/>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論文ppt" id="{29DEABDF-9A16-4EEF-9544-FF58353BE367}">
          <p14:sldIdLst>
            <p14:sldId id="300"/>
            <p14:sldId id="257"/>
            <p14:sldId id="258"/>
            <p14:sldId id="261"/>
            <p14:sldId id="276"/>
            <p14:sldId id="320"/>
            <p14:sldId id="329"/>
            <p14:sldId id="303"/>
            <p14:sldId id="263"/>
            <p14:sldId id="265"/>
            <p14:sldId id="325"/>
            <p14:sldId id="305"/>
            <p14:sldId id="317"/>
            <p14:sldId id="330"/>
            <p14:sldId id="316"/>
            <p14:sldId id="331"/>
            <p14:sldId id="278"/>
            <p14:sldId id="309"/>
            <p14:sldId id="259"/>
            <p14:sldId id="332"/>
            <p14:sldId id="333"/>
            <p14:sldId id="335"/>
            <p14:sldId id="334"/>
            <p14:sldId id="336"/>
            <p14:sldId id="338"/>
            <p14:sldId id="337"/>
            <p14:sldId id="339"/>
            <p14:sldId id="340"/>
            <p14:sldId id="341"/>
            <p14:sldId id="313"/>
            <p14:sldId id="268"/>
            <p14:sldId id="319"/>
            <p14:sldId id="323"/>
            <p14:sldId id="321"/>
            <p14:sldId id="356"/>
            <p14:sldId id="322"/>
            <p14:sldId id="302"/>
            <p14:sldId id="327"/>
            <p14:sldId id="328"/>
            <p14:sldId id="324"/>
            <p14:sldId id="343"/>
            <p14:sldId id="342"/>
            <p14:sldId id="344"/>
            <p14:sldId id="352"/>
            <p14:sldId id="353"/>
            <p14:sldId id="354"/>
            <p14:sldId id="345"/>
            <p14:sldId id="346"/>
            <p14:sldId id="347"/>
            <p14:sldId id="348"/>
            <p14:sldId id="349"/>
            <p14:sldId id="355"/>
            <p14:sldId id="350"/>
            <p14:sldId id="351"/>
          </p14:sldIdLst>
        </p14:section>
      </p14:sectionLst>
    </p:ext>
    <p:ext uri="{EFAFB233-063F-42B5-8137-9DF3F51BA10A}">
      <p15:sldGuideLst xmlns:p15="http://schemas.microsoft.com/office/powerpoint/2012/main">
        <p15:guide id="1" orient="horz" pos="2160" userDrawn="1">
          <p15:clr>
            <a:srgbClr val="A4A3A4"/>
          </p15:clr>
        </p15:guide>
        <p15:guide id="2" pos="526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淺色樣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等深淺樣式 2 - 輔色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等深淺樣式 2 - 輔色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中等深淺樣式 3 - 輔色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8EC20E35-A176-4012-BC5E-935CFFF8708E}" styleName="中等深淺樣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C2FFA5D-87B4-456A-9821-1D502468CF0F}" styleName="佈景主題樣式 1 - 輔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淺色樣式 1 - 輔色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96" autoAdjust="0"/>
    <p:restoredTop sz="76235" autoAdjust="0"/>
  </p:normalViewPr>
  <p:slideViewPr>
    <p:cSldViewPr snapToGrid="0">
      <p:cViewPr varScale="1">
        <p:scale>
          <a:sx n="87" d="100"/>
          <a:sy n="87" d="100"/>
        </p:scale>
        <p:origin x="1440" y="78"/>
      </p:cViewPr>
      <p:guideLst>
        <p:guide orient="horz" pos="2160"/>
        <p:guide pos="5269"/>
      </p:guideLst>
    </p:cSldViewPr>
  </p:slideViewPr>
  <p:notesTextViewPr>
    <p:cViewPr>
      <p:scale>
        <a:sx n="3" d="2"/>
        <a:sy n="3" d="2"/>
      </p:scale>
      <p:origin x="0" y="0"/>
    </p:cViewPr>
  </p:notesTextViewPr>
  <p:gridSpacing cx="45000" cy="450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7AAEA2-08F3-465F-B0E5-2CDABF472A92}" type="datetimeFigureOut">
              <a:rPr lang="zh-TW" altLang="en-US" smtClean="0"/>
              <a:t>2022/6/12</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26CF6F-DDF4-4188-A15C-F23F10133382}" type="slidenum">
              <a:rPr lang="zh-TW" altLang="en-US" smtClean="0"/>
              <a:t>‹#›</a:t>
            </a:fld>
            <a:endParaRPr lang="zh-TW" altLang="en-US"/>
          </a:p>
        </p:txBody>
      </p:sp>
    </p:spTree>
    <p:extLst>
      <p:ext uri="{BB962C8B-B14F-4D97-AF65-F5344CB8AC3E}">
        <p14:creationId xmlns:p14="http://schemas.microsoft.com/office/powerpoint/2010/main" val="20411110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7a9fb85e2c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 name="Google Shape;170;g7a9fb85e2c_0_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zh-TW" altLang="en-US" sz="1800" dirty="0"/>
              <a:t>本研究基於版本控制工具對軟體開發的必要性與其學習的難度</a:t>
            </a:r>
          </a:p>
          <a:p>
            <a:pPr marL="0" lvl="0" indent="0" algn="l" rtl="0">
              <a:spcBef>
                <a:spcPts val="0"/>
              </a:spcBef>
              <a:spcAft>
                <a:spcPts val="0"/>
              </a:spcAft>
              <a:buNone/>
            </a:pPr>
            <a:r>
              <a:rPr lang="zh-TW" altLang="en-US" sz="1800" dirty="0"/>
              <a:t>決定開發一款輔助學習程式碼版本控制工具的遊戲</a:t>
            </a:r>
          </a:p>
          <a:p>
            <a:pPr marL="0" lvl="0" indent="0" algn="l" rtl="0">
              <a:spcBef>
                <a:spcPts val="0"/>
              </a:spcBef>
              <a:spcAft>
                <a:spcPts val="0"/>
              </a:spcAft>
              <a:buNone/>
            </a:pPr>
            <a:r>
              <a:rPr lang="zh-TW" altLang="en-US" sz="1800" dirty="0"/>
              <a:t>藉此降低學生學習的門檻</a:t>
            </a:r>
          </a:p>
          <a:p>
            <a:pPr marL="0" lvl="0" indent="0" algn="l" rtl="0">
              <a:spcBef>
                <a:spcPts val="0"/>
              </a:spcBef>
              <a:spcAft>
                <a:spcPts val="0"/>
              </a:spcAft>
              <a:buNone/>
            </a:pPr>
            <a:r>
              <a:rPr lang="zh-TW" altLang="en-US" sz="1800" dirty="0"/>
              <a:t>遊戲根據文獻的教育理論與原則來設計</a:t>
            </a:r>
          </a:p>
          <a:p>
            <a:pPr marL="0" lvl="0" indent="0" algn="l" rtl="0">
              <a:spcBef>
                <a:spcPts val="0"/>
              </a:spcBef>
              <a:spcAft>
                <a:spcPts val="0"/>
              </a:spcAft>
              <a:buNone/>
            </a:pPr>
            <a:r>
              <a:rPr lang="zh-TW" altLang="en-US" sz="1800" dirty="0"/>
              <a:t>並且設計教育實驗以評估系統成效</a:t>
            </a:r>
          </a:p>
        </p:txBody>
      </p:sp>
      <p:sp>
        <p:nvSpPr>
          <p:cNvPr id="171" name="Google Shape;171;g7a9fb85e2c_0_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zh-TW"/>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829c2bcfc7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829c2bcfc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多位教育工作者軟體工程課程中融入了遊戲式學習的方法</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pPr marL="0" lvl="0" indent="0" algn="l" rtl="0">
              <a:spcBef>
                <a:spcPts val="0"/>
              </a:spcBef>
              <a:spcAft>
                <a:spcPts val="0"/>
              </a:spcAft>
              <a:buNone/>
            </a:pP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他們不限定於使用電子遊戲的</a:t>
            </a:r>
            <a:r>
              <a:rPr lang="zh-TW" altLang="en-US" sz="180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方式 可能是</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採用實體（桌遊）</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因為這對教師來說負擔更小 </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dirty="0"/>
              <a:t>1.</a:t>
            </a:r>
            <a:r>
              <a:rPr lang="zh-TW"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學生一致認為將該由納入軟體工程課程中有助於他們理解軟體工程概念</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2.</a:t>
            </a:r>
            <a:r>
              <a:rPr lang="zh-TW"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 結果顯示由於遊戲的競爭性，激發了學生在學習的參與度</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對學生的學習體驗及學習動機造成了積極的影響</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本研究</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因此</a:t>
            </a:r>
            <a:r>
              <a:rPr lang="zh-TW"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也選擇加入競爭元素，如排行榜機制來刺激學生產生學習動機</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829c2bcfc7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829c2bcfc7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在教育技術背景中，技術接受模型（</a:t>
            </a:r>
            <a:r>
              <a:rPr lang="en-US" altLang="zh-TW" sz="1800" dirty="0">
                <a:effectLst/>
                <a:latin typeface="Times New Roman" panose="02020603050405020304" pitchFamily="18" charset="0"/>
                <a:ea typeface="標楷體" panose="03000509000000000000" pitchFamily="65" charset="-120"/>
              </a:rPr>
              <a:t>TAM</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）及其後繼者被廣泛採用，延伸整合科技接受模型（</a:t>
            </a:r>
            <a:r>
              <a:rPr lang="en-US" altLang="zh-TW" sz="1800" dirty="0">
                <a:effectLst/>
                <a:latin typeface="Times New Roman" panose="02020603050405020304" pitchFamily="18" charset="0"/>
                <a:ea typeface="標楷體" panose="03000509000000000000" pitchFamily="65" charset="-120"/>
              </a:rPr>
              <a:t>The Unified Theory of Acceptance and Use of Technology</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，簡稱</a:t>
            </a:r>
            <a:r>
              <a:rPr lang="en-US" altLang="zh-TW" sz="1800" dirty="0">
                <a:effectLst/>
                <a:latin typeface="Times New Roman" panose="02020603050405020304" pitchFamily="18" charset="0"/>
                <a:ea typeface="標楷體" panose="03000509000000000000" pitchFamily="65" charset="-120"/>
              </a:rPr>
              <a:t>UTAUT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）便是其一</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pPr marL="0" lvl="0" indent="0" algn="l" rtl="0">
              <a:spcBef>
                <a:spcPts val="0"/>
              </a:spcBef>
              <a:spcAft>
                <a:spcPts val="0"/>
              </a:spcAft>
              <a:buNone/>
            </a:pP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1.</a:t>
            </a:r>
            <a:r>
              <a:rPr lang="zh-TW"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研究了遊戲化對對行動銀行服務的影響，研究結果顯示遊戲化與使用手機銀行服務的意向之間存在直接和強烈的關係</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由於我們的系統具有娛樂的特性，</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我們選擇採用並擴展此模型來驗證與發展研究</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檢驗我們的系統是否對學生對</a:t>
            </a: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Git</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的行為意向產生積極影響</a:t>
            </a:r>
            <a:endParaRPr dirty="0"/>
          </a:p>
        </p:txBody>
      </p:sp>
    </p:spTree>
    <p:extLst>
      <p:ext uri="{BB962C8B-B14F-4D97-AF65-F5344CB8AC3E}">
        <p14:creationId xmlns:p14="http://schemas.microsoft.com/office/powerpoint/2010/main" val="39286464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70390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a9fb85e2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a9fb85e2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劉旨峰教授的論文中提出的設計原則</a:t>
            </a:r>
            <a:endPar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整合</a:t>
            </a: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flow experience</a:t>
            </a:r>
            <a:r>
              <a:rPr lang="zh-TW"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與教育設計</a:t>
            </a: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 </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提出以下</a:t>
            </a: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7</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個原則</a:t>
            </a:r>
            <a:endPar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本研究</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也以以</a:t>
            </a:r>
            <a:r>
              <a:rPr lang="zh-TW"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下步驟進行設計</a:t>
            </a:r>
            <a:endPar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1. </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以資訊科學大專生為主 具備基本程式能力 還不具備熟練使用版控工具的能力</a:t>
            </a:r>
            <a:endPar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p:txBody>
      </p:sp>
      <p:sp>
        <p:nvSpPr>
          <p:cNvPr id="356" name="Google Shape;356;g7a9fb85e2c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ltLang="zh-TW"/>
              <a:t>13</a:t>
            </a:fld>
            <a:endParaRPr/>
          </a:p>
        </p:txBody>
      </p:sp>
    </p:spTree>
    <p:extLst>
      <p:ext uri="{BB962C8B-B14F-4D97-AF65-F5344CB8AC3E}">
        <p14:creationId xmlns:p14="http://schemas.microsoft.com/office/powerpoint/2010/main" val="42785831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a9fb85e2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a9fb85e2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2. </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令學生具備</a:t>
            </a: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Git</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指令的使用能力，並理解其概念，包含建立</a:t>
            </a: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repository</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a:t>
            </a: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commit</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a:t>
            </a: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push</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等等</a:t>
            </a:r>
            <a:endPar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altLang="zh-TW" dirty="0"/>
          </a:p>
        </p:txBody>
      </p:sp>
      <p:sp>
        <p:nvSpPr>
          <p:cNvPr id="356" name="Google Shape;356;g7a9fb85e2c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ltLang="zh-TW"/>
              <a:t>14</a:t>
            </a:fld>
            <a:endParaRPr/>
          </a:p>
        </p:txBody>
      </p:sp>
    </p:spTree>
    <p:extLst>
      <p:ext uri="{BB962C8B-B14F-4D97-AF65-F5344CB8AC3E}">
        <p14:creationId xmlns:p14="http://schemas.microsoft.com/office/powerpoint/2010/main" val="2682182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a9fb85e2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a9fb85e2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2800"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布魯姆分類學：</a:t>
            </a:r>
            <a:r>
              <a:rPr lang="zh-TW" altLang="en-US" sz="2800" dirty="0"/>
              <a:t>把教學目標分類，以便更有效的達成各個目標</a:t>
            </a:r>
            <a:endParaRPr lang="en-US" altLang="zh-TW" sz="1800"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800"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將學生在知識、理解和應用上等等獲得的</a:t>
            </a:r>
            <a:r>
              <a:rPr lang="en-US" altLang="zh-TW" sz="1800"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Git</a:t>
            </a:r>
            <a:r>
              <a:rPr lang="zh-TW" altLang="zh-TW" sz="1800"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能力分為以下幾點</a:t>
            </a:r>
            <a:r>
              <a:rPr lang="en-US" altLang="zh-TW" sz="1800"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a:t>
            </a:r>
            <a:endParaRPr lang="zh-TW" altLang="zh-TW" sz="1800"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0" lvl="0" indent="0" algn="l" rtl="0">
              <a:spcBef>
                <a:spcPts val="0"/>
              </a:spcBef>
              <a:spcAft>
                <a:spcPts val="0"/>
              </a:spcAft>
              <a:buNone/>
            </a:pPr>
            <a:endParaRPr lang="en-US" altLang="zh-TW" dirty="0"/>
          </a:p>
        </p:txBody>
      </p:sp>
      <p:sp>
        <p:nvSpPr>
          <p:cNvPr id="356" name="Google Shape;356;g7a9fb85e2c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ltLang="zh-TW"/>
              <a:t>15</a:t>
            </a:fld>
            <a:endParaRPr/>
          </a:p>
        </p:txBody>
      </p:sp>
    </p:spTree>
    <p:extLst>
      <p:ext uri="{BB962C8B-B14F-4D97-AF65-F5344CB8AC3E}">
        <p14:creationId xmlns:p14="http://schemas.microsoft.com/office/powerpoint/2010/main" val="9229284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a9fb85e2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a9fb85e2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3. </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根據不同指令設計數道關卡，要求其在模擬環境中完成我們設計的任務目標</a:t>
            </a:r>
            <a:endPar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4. </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將系統作為課程的一部份，後續的課堂中仍以傳統的授課方式教學，學生可以任選適合它們的遊戲方式</a:t>
            </a:r>
            <a:endPar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5. </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藉由電子的特性帶來重複嘗試的機會，並在過程中可以獲得遊戲內的機制作為學習輔助</a:t>
            </a:r>
            <a:endPar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6. </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基於遊戲的積分機制，成就機制等等，刺激學生主動參與學系</a:t>
            </a:r>
            <a:endPar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7. </a:t>
            </a:r>
            <a:r>
              <a:rPr lang="zh-TW" altLang="en-US"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學生的活動被紀錄必發送至後台，教師可以即時了解，同時以問卷及測驗調查學生狀況</a:t>
            </a:r>
            <a:endParaRPr lang="en-US"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altLang="zh-TW" dirty="0"/>
          </a:p>
          <a:p>
            <a:pPr marL="0" lvl="0" indent="0" algn="l" rtl="0">
              <a:spcBef>
                <a:spcPts val="0"/>
              </a:spcBef>
              <a:spcAft>
                <a:spcPts val="0"/>
              </a:spcAft>
              <a:buNone/>
            </a:pPr>
            <a:endParaRPr lang="en-US" altLang="zh-TW" dirty="0"/>
          </a:p>
        </p:txBody>
      </p:sp>
      <p:sp>
        <p:nvSpPr>
          <p:cNvPr id="356" name="Google Shape;356;g7a9fb85e2c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ltLang="zh-TW"/>
              <a:t>16</a:t>
            </a:fld>
            <a:endParaRPr/>
          </a:p>
        </p:txBody>
      </p:sp>
    </p:spTree>
    <p:extLst>
      <p:ext uri="{BB962C8B-B14F-4D97-AF65-F5344CB8AC3E}">
        <p14:creationId xmlns:p14="http://schemas.microsoft.com/office/powerpoint/2010/main" val="7193934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a9fb85e2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a9fb85e2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遊戲是基於</a:t>
            </a:r>
            <a:r>
              <a:rPr lang="en-US" altLang="zh-TW" dirty="0"/>
              <a:t>web</a:t>
            </a:r>
            <a:r>
              <a:rPr lang="zh-TW" altLang="en-US" dirty="0"/>
              <a:t>的，學生必須進入網址才可以進行遊戲</a:t>
            </a:r>
            <a:endParaRPr lang="en-US" altLang="zh-TW" dirty="0"/>
          </a:p>
          <a:p>
            <a:pPr marL="0" lvl="0" indent="0" algn="l" rtl="0">
              <a:spcBef>
                <a:spcPts val="0"/>
              </a:spcBef>
              <a:spcAft>
                <a:spcPts val="0"/>
              </a:spcAft>
              <a:buNone/>
            </a:pPr>
            <a:r>
              <a:rPr lang="zh-TW" altLang="en-US" dirty="0"/>
              <a:t>遊戲的前景除了負責使用者與遊戲介面的互動，還會發送通知給遊戲的後台</a:t>
            </a:r>
            <a:endParaRPr lang="en-US" altLang="zh-TW" dirty="0"/>
          </a:p>
          <a:p>
            <a:pPr marL="0" lvl="0" indent="0" algn="l" rtl="0">
              <a:spcBef>
                <a:spcPts val="0"/>
              </a:spcBef>
              <a:spcAft>
                <a:spcPts val="0"/>
              </a:spcAft>
              <a:buNone/>
            </a:pPr>
            <a:r>
              <a:rPr lang="zh-TW" altLang="en-US" dirty="0"/>
              <a:t>後台會去與遊戲的伺服器進行請求，包含使用者註冊、登入服務</a:t>
            </a:r>
            <a:endParaRPr lang="en-US" altLang="zh-TW" dirty="0"/>
          </a:p>
          <a:p>
            <a:pPr marL="0" lvl="0" indent="0" algn="l" rtl="0">
              <a:spcBef>
                <a:spcPts val="0"/>
              </a:spcBef>
              <a:spcAft>
                <a:spcPts val="0"/>
              </a:spcAft>
              <a:buNone/>
            </a:pPr>
            <a:r>
              <a:rPr lang="zh-TW" altLang="en-US" dirty="0"/>
              <a:t>使用者的事件紀錄 以及相關的資料請求（學生的積分、成就狀態）</a:t>
            </a:r>
            <a:endParaRPr lang="en-US" altLang="zh-TW" dirty="0"/>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老師方面可以透過</a:t>
            </a:r>
            <a:r>
              <a:rPr lang="en-US" altLang="zh-TW" dirty="0"/>
              <a:t>API</a:t>
            </a:r>
            <a:r>
              <a:rPr lang="zh-TW" altLang="en-US" dirty="0"/>
              <a:t>獲取資料了解學生的學習狀況</a:t>
            </a:r>
            <a:endParaRPr lang="en-US" altLang="zh-TW" dirty="0"/>
          </a:p>
          <a:p>
            <a:pPr marL="0" lvl="0" indent="0" algn="l" rtl="0">
              <a:spcBef>
                <a:spcPts val="0"/>
              </a:spcBef>
              <a:spcAft>
                <a:spcPts val="0"/>
              </a:spcAft>
              <a:buNone/>
            </a:pPr>
            <a:r>
              <a:rPr lang="zh-TW" altLang="en-US" dirty="0"/>
              <a:t>包含活動紀錄、關卡通過紀錄等等</a:t>
            </a:r>
            <a:endParaRPr lang="en-US" altLang="zh-TW" dirty="0"/>
          </a:p>
          <a:p>
            <a:pPr marL="0" lvl="0" indent="0" algn="l" rtl="0">
              <a:spcBef>
                <a:spcPts val="0"/>
              </a:spcBef>
              <a:spcAft>
                <a:spcPts val="0"/>
              </a:spcAft>
              <a:buNone/>
            </a:pPr>
            <a:r>
              <a:rPr lang="zh-TW" altLang="en-US" dirty="0"/>
              <a:t>也可以直接從資料庫查詢來獲得更詳細的資訊</a:t>
            </a:r>
            <a:endParaRPr lang="en-US" altLang="zh-TW" dirty="0"/>
          </a:p>
          <a:p>
            <a:pPr marL="0" lvl="0" indent="0" algn="l" rtl="0">
              <a:spcBef>
                <a:spcPts val="0"/>
              </a:spcBef>
              <a:spcAft>
                <a:spcPts val="0"/>
              </a:spcAft>
              <a:buNone/>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後端伺服器部署了</a:t>
            </a:r>
            <a:r>
              <a:rPr lang="en-US" altLang="zh-TW" dirty="0"/>
              <a:t>Spring Boot</a:t>
            </a:r>
            <a:r>
              <a:rPr lang="zh-TW" altLang="en-US" dirty="0"/>
              <a:t>框架</a:t>
            </a: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dirty="0"/>
              <a:t>資料庫則採用</a:t>
            </a:r>
            <a:r>
              <a:rPr lang="en-US" altLang="zh-TW" dirty="0"/>
              <a:t>MongoDB</a:t>
            </a:r>
            <a:r>
              <a:rPr lang="zh-TW" altLang="en-US" dirty="0"/>
              <a:t>以紀錄各種學生的事件文件</a:t>
            </a:r>
            <a:endParaRPr lang="en-US" altLang="zh-TW" dirty="0"/>
          </a:p>
          <a:p>
            <a:pPr marL="0" lvl="0" indent="0" algn="l" rtl="0">
              <a:spcBef>
                <a:spcPts val="0"/>
              </a:spcBef>
              <a:spcAft>
                <a:spcPts val="0"/>
              </a:spcAft>
              <a:buNone/>
            </a:pPr>
            <a:endParaRPr lang="en-US" altLang="zh-TW" dirty="0"/>
          </a:p>
        </p:txBody>
      </p:sp>
      <p:sp>
        <p:nvSpPr>
          <p:cNvPr id="356" name="Google Shape;356;g7a9fb85e2c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ltLang="zh-TW"/>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a9fb85e2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a9fb85e2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342900" indent="-342900">
              <a:spcBef>
                <a:spcPts val="600"/>
              </a:spcBef>
              <a:spcAft>
                <a:spcPts val="600"/>
              </a:spcAft>
              <a:buClr>
                <a:srgbClr val="000000"/>
              </a:buClr>
              <a:buSzPts val="1800"/>
            </a:pPr>
            <a:r>
              <a:rPr lang="zh-TW" altLang="en-US" dirty="0">
                <a:solidFill>
                  <a:srgbClr val="000000"/>
                </a:solidFill>
                <a:latin typeface="DFKai-SB"/>
                <a:ea typeface="DFKai-SB"/>
                <a:cs typeface="DFKai-SB"/>
                <a:sym typeface="DFKai-SB"/>
              </a:rPr>
              <a:t>我們的系統教學</a:t>
            </a:r>
            <a:r>
              <a:rPr lang="en-US" altLang="zh-TW" dirty="0">
                <a:solidFill>
                  <a:srgbClr val="000000"/>
                </a:solidFill>
                <a:latin typeface="DFKai-SB"/>
                <a:ea typeface="DFKai-SB"/>
                <a:cs typeface="DFKai-SB"/>
                <a:sym typeface="DFKai-SB"/>
              </a:rPr>
              <a:t>Git</a:t>
            </a:r>
            <a:r>
              <a:rPr lang="zh-TW" altLang="en-US" dirty="0">
                <a:solidFill>
                  <a:srgbClr val="000000"/>
                </a:solidFill>
                <a:latin typeface="DFKai-SB"/>
                <a:ea typeface="DFKai-SB"/>
                <a:cs typeface="DFKai-SB"/>
                <a:sym typeface="DFKai-SB"/>
              </a:rPr>
              <a:t>命令行界面而非圖形化界面</a:t>
            </a:r>
            <a:endParaRPr lang="en-US" altLang="zh-TW" dirty="0">
              <a:solidFill>
                <a:srgbClr val="000000"/>
              </a:solidFill>
              <a:latin typeface="DFKai-SB"/>
              <a:ea typeface="DFKai-SB"/>
              <a:cs typeface="DFKai-SB"/>
              <a:sym typeface="DFKai-SB"/>
            </a:endParaRPr>
          </a:p>
          <a:p>
            <a:pPr marL="342900" indent="-342900">
              <a:spcBef>
                <a:spcPts val="600"/>
              </a:spcBef>
              <a:spcAft>
                <a:spcPts val="600"/>
              </a:spcAft>
              <a:buClr>
                <a:srgbClr val="000000"/>
              </a:buClr>
              <a:buSzPts val="1800"/>
            </a:pPr>
            <a:r>
              <a:rPr lang="zh-TW" altLang="en-US" dirty="0">
                <a:solidFill>
                  <a:srgbClr val="000000"/>
                </a:solidFill>
                <a:latin typeface="DFKai-SB"/>
                <a:ea typeface="DFKai-SB"/>
                <a:cs typeface="DFKai-SB"/>
                <a:sym typeface="DFKai-SB"/>
              </a:rPr>
              <a:t>原因：</a:t>
            </a:r>
            <a:endParaRPr lang="en-US" altLang="zh-TW" dirty="0">
              <a:solidFill>
                <a:srgbClr val="000000"/>
              </a:solidFill>
              <a:latin typeface="DFKai-SB"/>
              <a:ea typeface="DFKai-SB"/>
              <a:cs typeface="DFKai-SB"/>
              <a:sym typeface="DFKai-SB"/>
            </a:endParaRPr>
          </a:p>
          <a:p>
            <a:pPr marL="342900" indent="-342900">
              <a:spcBef>
                <a:spcPts val="600"/>
              </a:spcBef>
              <a:spcAft>
                <a:spcPts val="600"/>
              </a:spcAft>
              <a:buClr>
                <a:srgbClr val="000000"/>
              </a:buClr>
              <a:buSzPts val="1800"/>
            </a:pPr>
            <a:r>
              <a:rPr lang="zh-TW" altLang="en-US" dirty="0">
                <a:solidFill>
                  <a:srgbClr val="000000"/>
                </a:solidFill>
                <a:latin typeface="DFKai-SB"/>
                <a:ea typeface="DFKai-SB"/>
                <a:cs typeface="DFKai-SB"/>
                <a:sym typeface="DFKai-SB"/>
              </a:rPr>
              <a:t>初學者直接使用</a:t>
            </a:r>
            <a:r>
              <a:rPr lang="en-US" altLang="zh-TW" dirty="0">
                <a:solidFill>
                  <a:srgbClr val="000000"/>
                </a:solidFill>
                <a:latin typeface="DFKai-SB"/>
                <a:ea typeface="DFKai-SB"/>
                <a:cs typeface="DFKai-SB"/>
                <a:sym typeface="DFKai-SB"/>
              </a:rPr>
              <a:t>GUI</a:t>
            </a:r>
            <a:r>
              <a:rPr lang="zh-TW" altLang="en-US" dirty="0">
                <a:solidFill>
                  <a:srgbClr val="000000"/>
                </a:solidFill>
                <a:latin typeface="DFKai-SB"/>
                <a:ea typeface="DFKai-SB"/>
                <a:cs typeface="DFKai-SB"/>
                <a:sym typeface="DFKai-SB"/>
              </a:rPr>
              <a:t>容易混淆對</a:t>
            </a:r>
            <a:r>
              <a:rPr lang="en-US" altLang="zh-TW" dirty="0">
                <a:solidFill>
                  <a:srgbClr val="000000"/>
                </a:solidFill>
                <a:latin typeface="DFKai-SB"/>
                <a:ea typeface="DFKai-SB"/>
                <a:cs typeface="DFKai-SB"/>
                <a:sym typeface="DFKai-SB"/>
              </a:rPr>
              <a:t>Git</a:t>
            </a:r>
            <a:r>
              <a:rPr lang="zh-TW" altLang="en-US" dirty="0">
                <a:solidFill>
                  <a:srgbClr val="000000"/>
                </a:solidFill>
                <a:latin typeface="DFKai-SB"/>
                <a:ea typeface="DFKai-SB"/>
                <a:cs typeface="DFKai-SB"/>
                <a:sym typeface="DFKai-SB"/>
              </a:rPr>
              <a:t>運作原理的理解，並可能誤將</a:t>
            </a:r>
            <a:r>
              <a:rPr lang="en-US" altLang="zh-TW" dirty="0">
                <a:solidFill>
                  <a:srgbClr val="000000"/>
                </a:solidFill>
                <a:latin typeface="DFKai-SB"/>
                <a:ea typeface="DFKai-SB"/>
                <a:cs typeface="DFKai-SB"/>
                <a:sym typeface="DFKai-SB"/>
              </a:rPr>
              <a:t>GUI</a:t>
            </a:r>
            <a:r>
              <a:rPr lang="zh-TW" altLang="en-US" dirty="0">
                <a:solidFill>
                  <a:srgbClr val="000000"/>
                </a:solidFill>
                <a:latin typeface="DFKai-SB"/>
                <a:ea typeface="DFKai-SB"/>
                <a:cs typeface="DFKai-SB"/>
                <a:sym typeface="DFKai-SB"/>
              </a:rPr>
              <a:t>設計的功能當作</a:t>
            </a:r>
            <a:r>
              <a:rPr lang="en-US" altLang="zh-TW" dirty="0">
                <a:solidFill>
                  <a:srgbClr val="000000"/>
                </a:solidFill>
                <a:latin typeface="DFKai-SB"/>
                <a:ea typeface="DFKai-SB"/>
                <a:cs typeface="DFKai-SB"/>
                <a:sym typeface="DFKai-SB"/>
              </a:rPr>
              <a:t>Git</a:t>
            </a:r>
            <a:r>
              <a:rPr lang="zh-TW" altLang="en-US" dirty="0">
                <a:solidFill>
                  <a:srgbClr val="000000"/>
                </a:solidFill>
                <a:latin typeface="DFKai-SB"/>
                <a:ea typeface="DFKai-SB"/>
                <a:cs typeface="DFKai-SB"/>
                <a:sym typeface="DFKai-SB"/>
              </a:rPr>
              <a:t>的直接功能</a:t>
            </a:r>
          </a:p>
          <a:p>
            <a:pPr marL="342900" indent="-342900">
              <a:spcBef>
                <a:spcPts val="600"/>
              </a:spcBef>
              <a:spcAft>
                <a:spcPts val="600"/>
              </a:spcAft>
              <a:buClr>
                <a:srgbClr val="000000"/>
              </a:buClr>
              <a:buSzPts val="1800"/>
            </a:pPr>
            <a:r>
              <a:rPr lang="en-US" altLang="zh-TW" dirty="0">
                <a:solidFill>
                  <a:srgbClr val="000000"/>
                </a:solidFill>
                <a:latin typeface="DFKai-SB"/>
                <a:ea typeface="DFKai-SB"/>
                <a:cs typeface="DFKai-SB"/>
                <a:sym typeface="DFKai-SB"/>
              </a:rPr>
              <a:t>Git CLI</a:t>
            </a:r>
            <a:r>
              <a:rPr lang="zh-TW" altLang="en-US" dirty="0">
                <a:solidFill>
                  <a:srgbClr val="000000"/>
                </a:solidFill>
                <a:latin typeface="DFKai-SB"/>
                <a:ea typeface="DFKai-SB"/>
                <a:cs typeface="DFKai-SB"/>
                <a:sym typeface="DFKai-SB"/>
              </a:rPr>
              <a:t>在所有環境與機器上都是相同的，使用</a:t>
            </a:r>
            <a:r>
              <a:rPr lang="en-US" altLang="zh-TW" dirty="0">
                <a:solidFill>
                  <a:srgbClr val="000000"/>
                </a:solidFill>
                <a:latin typeface="DFKai-SB"/>
                <a:ea typeface="DFKai-SB"/>
                <a:cs typeface="DFKai-SB"/>
                <a:sym typeface="DFKai-SB"/>
              </a:rPr>
              <a:t>GUI</a:t>
            </a:r>
            <a:r>
              <a:rPr lang="zh-TW" altLang="en-US" dirty="0">
                <a:solidFill>
                  <a:srgbClr val="000000"/>
                </a:solidFill>
                <a:latin typeface="DFKai-SB"/>
                <a:ea typeface="DFKai-SB"/>
                <a:cs typeface="DFKai-SB"/>
                <a:sym typeface="DFKai-SB"/>
              </a:rPr>
              <a:t>則可能因作業系統不同而無法使用</a:t>
            </a:r>
          </a:p>
          <a:p>
            <a:pPr marL="342900" indent="-342900">
              <a:spcBef>
                <a:spcPts val="600"/>
              </a:spcBef>
              <a:spcAft>
                <a:spcPts val="600"/>
              </a:spcAft>
              <a:buClr>
                <a:srgbClr val="000000"/>
              </a:buClr>
              <a:buSzPts val="1800"/>
            </a:pPr>
            <a:r>
              <a:rPr lang="en-US" altLang="zh-TW" dirty="0">
                <a:solidFill>
                  <a:srgbClr val="000000"/>
                </a:solidFill>
                <a:latin typeface="DFKai-SB"/>
                <a:ea typeface="DFKai-SB"/>
                <a:cs typeface="DFKai-SB"/>
                <a:sym typeface="DFKai-SB"/>
              </a:rPr>
              <a:t>CLI</a:t>
            </a:r>
            <a:r>
              <a:rPr lang="zh-TW" altLang="en-US" dirty="0">
                <a:solidFill>
                  <a:srgbClr val="000000"/>
                </a:solidFill>
                <a:latin typeface="DFKai-SB"/>
                <a:ea typeface="DFKai-SB"/>
                <a:cs typeface="DFKai-SB"/>
                <a:sym typeface="DFKai-SB"/>
              </a:rPr>
              <a:t>相對</a:t>
            </a:r>
            <a:r>
              <a:rPr lang="en-US" altLang="zh-TW" dirty="0">
                <a:solidFill>
                  <a:srgbClr val="000000"/>
                </a:solidFill>
                <a:latin typeface="DFKai-SB"/>
                <a:ea typeface="DFKai-SB"/>
                <a:cs typeface="DFKai-SB"/>
                <a:sym typeface="DFKai-SB"/>
              </a:rPr>
              <a:t>GUI</a:t>
            </a:r>
            <a:r>
              <a:rPr lang="zh-TW" altLang="en-US" dirty="0">
                <a:solidFill>
                  <a:srgbClr val="000000"/>
                </a:solidFill>
                <a:latin typeface="DFKai-SB"/>
                <a:ea typeface="DFKai-SB"/>
                <a:cs typeface="DFKai-SB"/>
                <a:sym typeface="DFKai-SB"/>
              </a:rPr>
              <a:t>更為完整，</a:t>
            </a:r>
            <a:r>
              <a:rPr lang="en-US" altLang="zh-TW" dirty="0">
                <a:solidFill>
                  <a:srgbClr val="000000"/>
                </a:solidFill>
                <a:latin typeface="DFKai-SB"/>
                <a:ea typeface="DFKai-SB"/>
                <a:cs typeface="DFKai-SB"/>
                <a:sym typeface="DFKai-SB"/>
              </a:rPr>
              <a:t>Git</a:t>
            </a:r>
            <a:r>
              <a:rPr lang="zh-TW" altLang="en-US" dirty="0">
                <a:solidFill>
                  <a:srgbClr val="000000"/>
                </a:solidFill>
                <a:latin typeface="DFKai-SB"/>
                <a:ea typeface="DFKai-SB"/>
                <a:cs typeface="DFKai-SB"/>
                <a:sym typeface="DFKai-SB"/>
              </a:rPr>
              <a:t>的所有功能都被包含，</a:t>
            </a:r>
            <a:r>
              <a:rPr lang="en-US" altLang="zh-TW" dirty="0">
                <a:solidFill>
                  <a:srgbClr val="000000"/>
                </a:solidFill>
                <a:latin typeface="DFKai-SB"/>
                <a:ea typeface="DFKai-SB"/>
                <a:cs typeface="DFKai-SB"/>
                <a:sym typeface="DFKai-SB"/>
              </a:rPr>
              <a:t>GUI</a:t>
            </a:r>
            <a:r>
              <a:rPr lang="zh-TW" altLang="en-US" dirty="0">
                <a:solidFill>
                  <a:srgbClr val="000000"/>
                </a:solidFill>
                <a:latin typeface="DFKai-SB"/>
                <a:ea typeface="DFKai-SB"/>
                <a:cs typeface="DFKai-SB"/>
                <a:sym typeface="DFKai-SB"/>
              </a:rPr>
              <a:t>則不一定</a:t>
            </a:r>
          </a:p>
          <a:p>
            <a:pPr marL="342900" indent="-342900">
              <a:spcBef>
                <a:spcPts val="600"/>
              </a:spcBef>
              <a:spcAft>
                <a:spcPts val="600"/>
              </a:spcAft>
              <a:buClr>
                <a:srgbClr val="000000"/>
              </a:buClr>
              <a:buSzPts val="1800"/>
            </a:pPr>
            <a:r>
              <a:rPr lang="zh-TW" altLang="en-US" dirty="0">
                <a:solidFill>
                  <a:srgbClr val="000000"/>
                </a:solidFill>
                <a:latin typeface="DFKai-SB"/>
                <a:ea typeface="DFKai-SB"/>
                <a:cs typeface="DFKai-SB"/>
                <a:sym typeface="DFKai-SB"/>
              </a:rPr>
              <a:t>當使用遇到困難時要尋求幫助更為容易，</a:t>
            </a:r>
            <a:r>
              <a:rPr lang="en-US" altLang="zh-TW" dirty="0">
                <a:solidFill>
                  <a:srgbClr val="000000"/>
                </a:solidFill>
                <a:latin typeface="DFKai-SB"/>
                <a:ea typeface="DFKai-SB"/>
                <a:cs typeface="DFKai-SB"/>
                <a:sym typeface="DFKai-SB"/>
              </a:rPr>
              <a:t>GUI</a:t>
            </a:r>
            <a:r>
              <a:rPr lang="zh-TW" altLang="en-US" dirty="0">
                <a:solidFill>
                  <a:srgbClr val="000000"/>
                </a:solidFill>
                <a:latin typeface="DFKai-SB"/>
                <a:ea typeface="DFKai-SB"/>
                <a:cs typeface="DFKai-SB"/>
                <a:sym typeface="DFKai-SB"/>
              </a:rPr>
              <a:t>不一定存在完整且良好的文檔，而 </a:t>
            </a:r>
            <a:r>
              <a:rPr lang="en-US" altLang="zh-TW" dirty="0">
                <a:solidFill>
                  <a:srgbClr val="000000"/>
                </a:solidFill>
                <a:latin typeface="DFKai-SB"/>
                <a:ea typeface="DFKai-SB"/>
                <a:cs typeface="DFKai-SB"/>
                <a:sym typeface="DFKai-SB"/>
              </a:rPr>
              <a:t>CLI</a:t>
            </a:r>
            <a:r>
              <a:rPr lang="zh-TW" altLang="en-US" dirty="0">
                <a:solidFill>
                  <a:srgbClr val="000000"/>
                </a:solidFill>
                <a:latin typeface="DFKai-SB"/>
                <a:ea typeface="DFKai-SB"/>
                <a:cs typeface="DFKai-SB"/>
                <a:sym typeface="DFKai-SB"/>
              </a:rPr>
              <a:t>則更容易在線上獲得幫助</a:t>
            </a:r>
          </a:p>
          <a:p>
            <a:pPr indent="-457189">
              <a:spcBef>
                <a:spcPts val="600"/>
              </a:spcBef>
              <a:spcAft>
                <a:spcPts val="600"/>
              </a:spcAft>
              <a:buClr>
                <a:srgbClr val="000000"/>
              </a:buClr>
              <a:buSzPts val="1800"/>
              <a:buFont typeface="+mj-lt"/>
              <a:buAutoNum type="arabicPeriod"/>
            </a:pPr>
            <a:endParaRPr lang="zh-TW" altLang="en-US" dirty="0">
              <a:solidFill>
                <a:srgbClr val="000000"/>
              </a:solidFill>
              <a:latin typeface="DFKai-SB"/>
              <a:ea typeface="DFKai-SB"/>
              <a:cs typeface="DFKai-SB"/>
              <a:sym typeface="DFKai-SB"/>
            </a:endParaRPr>
          </a:p>
        </p:txBody>
      </p:sp>
      <p:sp>
        <p:nvSpPr>
          <p:cNvPr id="356" name="Google Shape;356;g7a9fb85e2c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ltLang="zh-TW"/>
              <a:t>18</a:t>
            </a:fld>
            <a:endParaRPr/>
          </a:p>
        </p:txBody>
      </p:sp>
    </p:spTree>
    <p:extLst>
      <p:ext uri="{BB962C8B-B14F-4D97-AF65-F5344CB8AC3E}">
        <p14:creationId xmlns:p14="http://schemas.microsoft.com/office/powerpoint/2010/main" val="17466865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本研究的遊戲是基於</a:t>
            </a:r>
            <a:r>
              <a:rPr lang="en-US"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web</a:t>
            </a:r>
            <a:r>
              <a:rPr lang="zh-TW"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的，學生必須進入遊戲的網址才可以開始進行遊戲</a:t>
            </a:r>
            <a:endParaRPr lang="en-US"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我們要求學生必須以學號註冊才能開始進行遊戲</a:t>
            </a:r>
            <a:endParaRPr lang="en-US" altLang="zh-TW"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1. </a:t>
            </a:r>
            <a:r>
              <a:rPr lang="zh-TW"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遊戲的章節選單，我們所要教授的</a:t>
            </a:r>
            <a:r>
              <a:rPr lang="en-US"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Git</a:t>
            </a:r>
            <a:r>
              <a:rPr lang="zh-TW"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概念與指令被包含在這些關卡當中，而學生必須通過相應的關卡才能解鎖後續的關卡</a:t>
            </a:r>
            <a:endParaRPr lang="en-US"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3855005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6857597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遊戲主要有六大區塊</a:t>
            </a:r>
            <a:endParaRPr lang="en-US" altLang="zh-TW" sz="12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en-US" sz="1200" dirty="0"/>
              <a:t>分別為以下：</a:t>
            </a:r>
            <a:endParaRPr lang="en-US" altLang="zh-TW" sz="1200" dirty="0"/>
          </a:p>
        </p:txBody>
      </p:sp>
    </p:spTree>
    <p:extLst>
      <p:ext uri="{BB962C8B-B14F-4D97-AF65-F5344CB8AC3E}">
        <p14:creationId xmlns:p14="http://schemas.microsoft.com/office/powerpoint/2010/main" val="18130030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200" dirty="0">
                <a:solidFill>
                  <a:srgbClr val="000000"/>
                </a:solidFill>
                <a:effectLst/>
                <a:ea typeface="標楷體" panose="03000509000000000000" pitchFamily="65" charset="-120"/>
                <a:cs typeface="新細明體" panose="02020500000000000000" pitchFamily="18" charset="-120"/>
              </a:rPr>
              <a:t>學生進入關卡後，關卡的指示會自動被開啟</a:t>
            </a:r>
            <a:endParaRPr lang="en-US" altLang="zh-TW" sz="1200" dirty="0">
              <a:solidFill>
                <a:srgbClr val="000000"/>
              </a:solidFill>
              <a:effectLst/>
              <a:ea typeface="標楷體" panose="03000509000000000000" pitchFamily="65" charset="-120"/>
              <a:cs typeface="新細明體" panose="02020500000000000000" pitchFamily="18"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200" dirty="0">
                <a:solidFill>
                  <a:srgbClr val="000000"/>
                </a:solidFill>
                <a:effectLst/>
                <a:ea typeface="標楷體" panose="03000509000000000000" pitchFamily="65" charset="-120"/>
                <a:cs typeface="新細明體" panose="02020500000000000000" pitchFamily="18" charset="-120"/>
              </a:rPr>
              <a:t>如</a:t>
            </a:r>
            <a:r>
              <a:rPr lang="zh-TW" altLang="zh-TW" sz="1200" b="1" dirty="0">
                <a:solidFill>
                  <a:srgbClr val="000000"/>
                </a:solidFill>
                <a:effectLst/>
                <a:ea typeface="標楷體" panose="03000509000000000000" pitchFamily="65" charset="-120"/>
                <a:cs typeface="新細明體" panose="02020500000000000000" pitchFamily="18" charset="-120"/>
              </a:rPr>
              <a:t>圖</a:t>
            </a:r>
            <a:r>
              <a:rPr lang="zh-TW" altLang="zh-TW" sz="1200" dirty="0">
                <a:solidFill>
                  <a:srgbClr val="000000"/>
                </a:solidFill>
                <a:effectLst/>
                <a:ea typeface="標楷體" panose="03000509000000000000" pitchFamily="65" charset="-120"/>
                <a:cs typeface="新細明體" panose="02020500000000000000" pitchFamily="18" charset="-120"/>
              </a:rPr>
              <a:t>，閱覽至最後一頁時再按下一頁即會關閉，也可以手動立即關閉，而學生必須照著指示完成目標</a:t>
            </a:r>
            <a:endParaRPr lang="en-US" altLang="zh-TW" sz="1200"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endParaRPr lang="en-US" altLang="zh-TW" dirty="0"/>
          </a:p>
          <a:p>
            <a:pPr marL="0" lvl="0" indent="0" algn="l" rtl="0">
              <a:spcBef>
                <a:spcPts val="0"/>
              </a:spcBef>
              <a:spcAft>
                <a:spcPts val="0"/>
              </a:spcAft>
              <a:buNone/>
            </a:pPr>
            <a:r>
              <a:rPr lang="zh-TW" altLang="en-US" dirty="0"/>
              <a:t>圖中的例子是學生要處理合併分支時遇到衝突如何解決並順利推上遠端</a:t>
            </a:r>
          </a:p>
          <a:p>
            <a:pPr marL="0" lvl="0" indent="0" algn="l" rtl="0">
              <a:spcBef>
                <a:spcPts val="0"/>
              </a:spcBef>
              <a:spcAft>
                <a:spcPts val="0"/>
              </a:spcAft>
              <a:buNone/>
            </a:pPr>
            <a:endParaRPr lang="zh-TW" altLang="en-US" dirty="0"/>
          </a:p>
        </p:txBody>
      </p:sp>
    </p:spTree>
    <p:extLst>
      <p:ext uri="{BB962C8B-B14F-4D97-AF65-F5344CB8AC3E}">
        <p14:creationId xmlns:p14="http://schemas.microsoft.com/office/powerpoint/2010/main" val="38455049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200" dirty="0">
                <a:solidFill>
                  <a:srgbClr val="000000"/>
                </a:solidFill>
                <a:effectLst/>
                <a:ea typeface="標楷體" panose="03000509000000000000" pitchFamily="65" charset="-120"/>
                <a:cs typeface="新細明體" panose="02020500000000000000" pitchFamily="18" charset="-120"/>
              </a:rPr>
              <a:t>當關卡完成後，除了基本的</a:t>
            </a:r>
            <a:r>
              <a:rPr lang="zh-TW" altLang="en-US" sz="1200" dirty="0">
                <a:solidFill>
                  <a:srgbClr val="000000"/>
                </a:solidFill>
                <a:effectLst/>
                <a:ea typeface="標楷體" panose="03000509000000000000" pitchFamily="65" charset="-120"/>
                <a:cs typeface="新細明體" panose="02020500000000000000" pitchFamily="18" charset="-120"/>
              </a:rPr>
              <a:t>恭喜</a:t>
            </a:r>
            <a:r>
              <a:rPr lang="zh-TW" altLang="zh-TW" sz="1200" dirty="0">
                <a:solidFill>
                  <a:srgbClr val="000000"/>
                </a:solidFill>
                <a:effectLst/>
                <a:ea typeface="標楷體" panose="03000509000000000000" pitchFamily="65" charset="-120"/>
                <a:cs typeface="新細明體" panose="02020500000000000000" pitchFamily="18" charset="-120"/>
              </a:rPr>
              <a:t>訊息外，也向學生顯示在關卡中耗費的時間與輸入指令的次數</a:t>
            </a:r>
            <a:endParaRPr lang="en-US" altLang="zh-TW" sz="1200" i="1"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r>
              <a:rPr lang="zh-TW" altLang="zh-TW" sz="1200" dirty="0">
                <a:solidFill>
                  <a:srgbClr val="000000"/>
                </a:solidFill>
                <a:effectLst/>
                <a:ea typeface="標楷體" panose="03000509000000000000" pitchFamily="65" charset="-120"/>
                <a:cs typeface="新細明體" panose="02020500000000000000" pitchFamily="18" charset="-120"/>
              </a:rPr>
              <a:t>這些紀錄都會被傳送至伺服器資料庫，除了可用於後續分析外，還作為遊戲內排行榜依據的一部分</a:t>
            </a:r>
            <a:endParaRPr lang="en-US" altLang="zh-TW" sz="1200"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r>
              <a:rPr lang="zh-TW" altLang="zh-TW" sz="1200" dirty="0">
                <a:solidFill>
                  <a:srgbClr val="000000"/>
                </a:solidFill>
                <a:effectLst/>
                <a:ea typeface="標楷體" panose="03000509000000000000" pitchFamily="65" charset="-120"/>
                <a:cs typeface="新細明體" panose="02020500000000000000" pitchFamily="18" charset="-120"/>
              </a:rPr>
              <a:t>同時章節選單會解鎖相應的關卡，使其成為可</a:t>
            </a:r>
            <a:r>
              <a:rPr lang="zh-TW" altLang="en-US" sz="1200" dirty="0">
                <a:solidFill>
                  <a:srgbClr val="000000"/>
                </a:solidFill>
                <a:effectLst/>
                <a:ea typeface="標楷體" panose="03000509000000000000" pitchFamily="65" charset="-120"/>
                <a:cs typeface="新細明體" panose="02020500000000000000" pitchFamily="18" charset="-120"/>
              </a:rPr>
              <a:t>自由進行</a:t>
            </a:r>
            <a:r>
              <a:rPr lang="zh-TW" altLang="zh-TW" sz="1200" dirty="0">
                <a:solidFill>
                  <a:srgbClr val="000000"/>
                </a:solidFill>
                <a:effectLst/>
                <a:ea typeface="標楷體" panose="03000509000000000000" pitchFamily="65" charset="-120"/>
                <a:cs typeface="新細明體" panose="02020500000000000000" pitchFamily="18" charset="-120"/>
              </a:rPr>
              <a:t>的關卡，以利學生複習</a:t>
            </a:r>
            <a:endParaRPr lang="en-US" altLang="zh-TW" sz="1200" dirty="0">
              <a:solidFill>
                <a:srgbClr val="000000"/>
              </a:solidFill>
              <a:effectLst/>
              <a:ea typeface="標楷體" panose="03000509000000000000" pitchFamily="65" charset="-120"/>
            </a:endParaRPr>
          </a:p>
        </p:txBody>
      </p:sp>
    </p:spTree>
    <p:extLst>
      <p:ext uri="{BB962C8B-B14F-4D97-AF65-F5344CB8AC3E}">
        <p14:creationId xmlns:p14="http://schemas.microsoft.com/office/powerpoint/2010/main" val="41233964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200" dirty="0">
                <a:solidFill>
                  <a:srgbClr val="000000"/>
                </a:solidFill>
                <a:effectLst/>
                <a:ea typeface="標楷體" panose="03000509000000000000" pitchFamily="65" charset="-120"/>
                <a:cs typeface="新細明體" panose="02020500000000000000" pitchFamily="18" charset="-120"/>
              </a:rPr>
              <a:t>排行榜也是最常見的遊戲元素之一，同時也是</a:t>
            </a:r>
            <a:r>
              <a:rPr lang="en-US" altLang="zh-TW" sz="1200" dirty="0">
                <a:solidFill>
                  <a:srgbClr val="000000"/>
                </a:solidFill>
                <a:effectLst/>
                <a:ea typeface="標楷體" panose="03000509000000000000" pitchFamily="65" charset="-120"/>
                <a:cs typeface="新細明體" panose="02020500000000000000" pitchFamily="18" charset="-120"/>
              </a:rPr>
              <a:t>GEG</a:t>
            </a:r>
            <a:r>
              <a:rPr lang="zh-TW" altLang="zh-TW" sz="1200" dirty="0">
                <a:solidFill>
                  <a:srgbClr val="000000"/>
                </a:solidFill>
                <a:effectLst/>
                <a:ea typeface="標楷體" panose="03000509000000000000" pitchFamily="65" charset="-120"/>
                <a:cs typeface="新細明體" panose="02020500000000000000" pitchFamily="18" charset="-120"/>
              </a:rPr>
              <a:t>主要的遊戲性所在，</a:t>
            </a:r>
            <a:r>
              <a:rPr lang="en-US" altLang="zh-TW" sz="1200" dirty="0">
                <a:solidFill>
                  <a:srgbClr val="000000"/>
                </a:solidFill>
                <a:effectLst/>
                <a:ea typeface="標楷體" panose="03000509000000000000" pitchFamily="65" charset="-120"/>
                <a:cs typeface="新細明體" panose="02020500000000000000" pitchFamily="18" charset="-120"/>
              </a:rPr>
              <a:t>GEG</a:t>
            </a:r>
            <a:r>
              <a:rPr lang="zh-TW" altLang="zh-TW" sz="1200" dirty="0">
                <a:solidFill>
                  <a:srgbClr val="000000"/>
                </a:solidFill>
                <a:effectLst/>
                <a:ea typeface="標楷體" panose="03000509000000000000" pitchFamily="65" charset="-120"/>
                <a:cs typeface="新細明體" panose="02020500000000000000" pitchFamily="18" charset="-120"/>
              </a:rPr>
              <a:t>中的排行榜分為兩類</a:t>
            </a:r>
            <a:endParaRPr lang="en-US" altLang="zh-TW" sz="1200"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r>
              <a:rPr lang="en-US" altLang="zh-TW" sz="1200" dirty="0">
                <a:solidFill>
                  <a:srgbClr val="000000"/>
                </a:solidFill>
                <a:effectLst/>
                <a:ea typeface="標楷體" panose="03000509000000000000" pitchFamily="65" charset="-120"/>
                <a:cs typeface="新細明體" panose="02020500000000000000" pitchFamily="18" charset="-120"/>
              </a:rPr>
              <a:t>1. </a:t>
            </a:r>
            <a:r>
              <a:rPr lang="zh-TW" altLang="zh-TW" sz="1200" dirty="0">
                <a:solidFill>
                  <a:srgbClr val="000000"/>
                </a:solidFill>
                <a:effectLst/>
                <a:ea typeface="標楷體" panose="03000509000000000000" pitchFamily="65" charset="-120"/>
                <a:cs typeface="新細明體" panose="02020500000000000000" pitchFamily="18" charset="-120"/>
              </a:rPr>
              <a:t>第一種是關卡排行榜，它根據學生通關時的數據進行排名，花費時間較少的學生會在排行榜的前方</a:t>
            </a:r>
            <a:endParaRPr lang="en-US" altLang="zh-TW" sz="1200"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r>
              <a:rPr lang="zh-TW" altLang="zh-TW" sz="1200" dirty="0">
                <a:solidFill>
                  <a:srgbClr val="000000"/>
                </a:solidFill>
                <a:effectLst/>
                <a:ea typeface="標楷體" panose="03000509000000000000" pitchFamily="65" charset="-120"/>
                <a:cs typeface="新細明體" panose="02020500000000000000" pitchFamily="18" charset="-120"/>
              </a:rPr>
              <a:t>花費時間相同時則比較花費的指令行數，並且會列出學生的完成時間</a:t>
            </a:r>
            <a:endParaRPr lang="en-US" altLang="zh-TW" sz="1200" dirty="0">
              <a:solidFill>
                <a:srgbClr val="000000"/>
              </a:solidFill>
              <a:effectLst/>
              <a:ea typeface="標楷體" panose="03000509000000000000" pitchFamily="65" charset="-120"/>
              <a:cs typeface="新細明體" panose="02020500000000000000" pitchFamily="18" charset="-120"/>
            </a:endParaRPr>
          </a:p>
        </p:txBody>
      </p:sp>
    </p:spTree>
    <p:extLst>
      <p:ext uri="{BB962C8B-B14F-4D97-AF65-F5344CB8AC3E}">
        <p14:creationId xmlns:p14="http://schemas.microsoft.com/office/powerpoint/2010/main" val="35891293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sz="1200" dirty="0">
                <a:solidFill>
                  <a:srgbClr val="000000"/>
                </a:solidFill>
                <a:effectLst/>
                <a:ea typeface="標楷體" panose="03000509000000000000" pitchFamily="65" charset="-120"/>
                <a:cs typeface="新細明體" panose="02020500000000000000" pitchFamily="18" charset="-120"/>
              </a:rPr>
              <a:t>2. </a:t>
            </a:r>
            <a:r>
              <a:rPr lang="zh-TW" altLang="zh-TW" sz="1200" dirty="0">
                <a:solidFill>
                  <a:srgbClr val="000000"/>
                </a:solidFill>
                <a:effectLst/>
                <a:ea typeface="標楷體" panose="03000509000000000000" pitchFamily="65" charset="-120"/>
                <a:cs typeface="新細明體" panose="02020500000000000000" pitchFamily="18" charset="-120"/>
              </a:rPr>
              <a:t>第二種則是總排行榜，如</a:t>
            </a:r>
            <a:r>
              <a:rPr lang="zh-TW" altLang="zh-TW" sz="1200" b="1" dirty="0">
                <a:solidFill>
                  <a:srgbClr val="000000"/>
                </a:solidFill>
                <a:effectLst/>
                <a:ea typeface="標楷體" panose="03000509000000000000" pitchFamily="65" charset="-120"/>
                <a:cs typeface="新細明體" panose="02020500000000000000" pitchFamily="18" charset="-120"/>
              </a:rPr>
              <a:t>圖</a:t>
            </a:r>
            <a:r>
              <a:rPr lang="en-US" altLang="zh-TW" sz="1200" b="1" dirty="0">
                <a:solidFill>
                  <a:srgbClr val="000000"/>
                </a:solidFill>
                <a:effectLst/>
                <a:ea typeface="標楷體" panose="03000509000000000000" pitchFamily="65" charset="-120"/>
                <a:cs typeface="新細明體" panose="02020500000000000000" pitchFamily="18" charset="-120"/>
              </a:rPr>
              <a:t>8</a:t>
            </a:r>
            <a:r>
              <a:rPr lang="zh-TW" altLang="zh-TW" sz="1200" dirty="0">
                <a:solidFill>
                  <a:srgbClr val="000000"/>
                </a:solidFill>
                <a:effectLst/>
                <a:ea typeface="標楷體" panose="03000509000000000000" pitchFamily="65" charset="-120"/>
                <a:cs typeface="新細明體" panose="02020500000000000000" pitchFamily="18" charset="-120"/>
              </a:rPr>
              <a:t>所示</a:t>
            </a:r>
            <a:r>
              <a:rPr lang="zh-TW" altLang="zh-TW" sz="1200" b="1" dirty="0">
                <a:solidFill>
                  <a:srgbClr val="000000"/>
                </a:solidFill>
                <a:effectLst/>
                <a:ea typeface="標楷體" panose="03000509000000000000" pitchFamily="65" charset="-120"/>
                <a:cs typeface="新細明體" panose="02020500000000000000" pitchFamily="18" charset="-120"/>
              </a:rPr>
              <a:t>，</a:t>
            </a:r>
            <a:r>
              <a:rPr lang="zh-TW" altLang="zh-TW" sz="1200" dirty="0">
                <a:solidFill>
                  <a:srgbClr val="000000"/>
                </a:solidFill>
                <a:effectLst/>
                <a:ea typeface="標楷體" panose="03000509000000000000" pitchFamily="65" charset="-120"/>
                <a:cs typeface="新細明體" panose="02020500000000000000" pitchFamily="18" charset="-120"/>
              </a:rPr>
              <a:t>根據學生在整個遊戲關卡獲得的點數進行排名，同時列出學生獲得的成就數量</a:t>
            </a:r>
            <a:endParaRPr lang="en-US" altLang="zh-TW" sz="1200"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endParaRPr lang="en-US" altLang="zh-TW" sz="1200" dirty="0">
              <a:solidFill>
                <a:srgbClr val="000000"/>
              </a:solidFill>
              <a:effectLst/>
              <a:ea typeface="標楷體" panose="03000509000000000000" pitchFamily="65" charset="-120"/>
            </a:endParaRPr>
          </a:p>
          <a:p>
            <a:pPr marL="0" lvl="0" indent="0" algn="l" rtl="0">
              <a:spcBef>
                <a:spcPts val="0"/>
              </a:spcBef>
              <a:spcAft>
                <a:spcPts val="0"/>
              </a:spcAft>
              <a:buNone/>
            </a:pPr>
            <a:r>
              <a:rPr lang="zh-TW" altLang="en-US" sz="1200" dirty="0">
                <a:solidFill>
                  <a:srgbClr val="000000"/>
                </a:solidFill>
                <a:effectLst/>
                <a:ea typeface="標楷體" panose="03000509000000000000" pitchFamily="65" charset="-120"/>
                <a:cs typeface="新細明體" panose="02020500000000000000" pitchFamily="18" charset="-120"/>
              </a:rPr>
              <a:t>考量</a:t>
            </a:r>
            <a:r>
              <a:rPr lang="zh-TW" altLang="zh-TW" sz="1200" dirty="0">
                <a:solidFill>
                  <a:srgbClr val="000000"/>
                </a:solidFill>
                <a:effectLst/>
                <a:ea typeface="標楷體" panose="03000509000000000000" pitchFamily="65" charset="-120"/>
                <a:cs typeface="新細明體" panose="02020500000000000000" pitchFamily="18" charset="-120"/>
              </a:rPr>
              <a:t>到排行榜可能對於較低名次學生造成反效果</a:t>
            </a:r>
            <a:r>
              <a:rPr lang="en-US" altLang="zh-TW" sz="1200" dirty="0">
                <a:solidFill>
                  <a:srgbClr val="000000"/>
                </a:solidFill>
                <a:effectLst/>
                <a:latin typeface="標楷體" panose="03000509000000000000" pitchFamily="65" charset="-120"/>
                <a:cs typeface="新細明體" panose="02020500000000000000" pitchFamily="18" charset="-120"/>
              </a:rPr>
              <a:t>[16]</a:t>
            </a:r>
            <a:r>
              <a:rPr lang="zh-TW" altLang="zh-TW" sz="1200" dirty="0">
                <a:solidFill>
                  <a:srgbClr val="000000"/>
                </a:solidFill>
                <a:effectLst/>
                <a:ea typeface="標楷體" panose="03000509000000000000" pitchFamily="65" charset="-120"/>
                <a:cs typeface="新細明體" panose="02020500000000000000" pitchFamily="18" charset="-120"/>
              </a:rPr>
              <a:t>，</a:t>
            </a:r>
            <a:r>
              <a:rPr lang="en-US" altLang="zh-TW" sz="1200" dirty="0">
                <a:solidFill>
                  <a:srgbClr val="000000"/>
                </a:solidFill>
                <a:effectLst/>
                <a:ea typeface="標楷體" panose="03000509000000000000" pitchFamily="65" charset="-120"/>
                <a:cs typeface="新細明體" panose="02020500000000000000" pitchFamily="18" charset="-120"/>
              </a:rPr>
              <a:t>GEG</a:t>
            </a:r>
            <a:r>
              <a:rPr lang="zh-TW" altLang="zh-TW" sz="1200" dirty="0">
                <a:solidFill>
                  <a:srgbClr val="000000"/>
                </a:solidFill>
                <a:effectLst/>
                <a:ea typeface="標楷體" panose="03000509000000000000" pitchFamily="65" charset="-120"/>
                <a:cs typeface="新細明體" panose="02020500000000000000" pitchFamily="18" charset="-120"/>
              </a:rPr>
              <a:t>設置了一個開關用以控制是否顯示全部排名，放在排行榜介面的右下角</a:t>
            </a:r>
            <a:endParaRPr lang="en-US" altLang="zh-TW" sz="1200"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r>
              <a:rPr lang="zh-TW" altLang="zh-TW" sz="1200" dirty="0">
                <a:solidFill>
                  <a:srgbClr val="000000"/>
                </a:solidFill>
                <a:effectLst/>
                <a:ea typeface="標楷體" panose="03000509000000000000" pitchFamily="65" charset="-120"/>
                <a:cs typeface="新細明體" panose="02020500000000000000" pitchFamily="18" charset="-120"/>
              </a:rPr>
              <a:t>預設狀態下只會顯示部份排名（前十位），若學生自願開啟則可以查看全部的名次</a:t>
            </a:r>
            <a:endParaRPr lang="en-US" altLang="zh-TW" dirty="0"/>
          </a:p>
        </p:txBody>
      </p:sp>
    </p:spTree>
    <p:extLst>
      <p:ext uri="{BB962C8B-B14F-4D97-AF65-F5344CB8AC3E}">
        <p14:creationId xmlns:p14="http://schemas.microsoft.com/office/powerpoint/2010/main" val="38091594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200" dirty="0">
                <a:solidFill>
                  <a:srgbClr val="000000"/>
                </a:solidFill>
                <a:effectLst/>
                <a:ea typeface="標楷體" panose="03000509000000000000" pitchFamily="65" charset="-120"/>
                <a:cs typeface="新細明體" panose="02020500000000000000" pitchFamily="18" charset="-120"/>
              </a:rPr>
              <a:t>獲得成就的學生除了可以蒐集到獎章以外也能獲得一定量的點數，鼓勵學生藉由完成特定的操作以在排行榜的競爭中獲得更前面的排名</a:t>
            </a:r>
            <a:endParaRPr lang="en-US" altLang="zh-TW" sz="1200" dirty="0">
              <a:solidFill>
                <a:srgbClr val="000000"/>
              </a:solidFill>
              <a:effectLst/>
              <a:ea typeface="標楷體" panose="03000509000000000000" pitchFamily="65" charset="-120"/>
              <a:cs typeface="新細明體" panose="02020500000000000000" pitchFamily="18" charset="-12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dirty="0">
                <a:solidFill>
                  <a:srgbClr val="000000"/>
                </a:solidFill>
                <a:latin typeface="DFKai-SB"/>
                <a:ea typeface="DFKai-SB"/>
                <a:cs typeface="DFKai-SB"/>
                <a:sym typeface="DFKai-SB"/>
              </a:rPr>
              <a:t>GEG</a:t>
            </a:r>
            <a:r>
              <a:rPr lang="zh-TW" altLang="en-US" sz="1200" dirty="0">
                <a:solidFill>
                  <a:srgbClr val="000000"/>
                </a:solidFill>
                <a:latin typeface="DFKai-SB"/>
                <a:ea typeface="DFKai-SB"/>
                <a:cs typeface="DFKai-SB"/>
                <a:sym typeface="DFKai-SB"/>
              </a:rPr>
              <a:t>中設置了十項成就，當學生完成特定的任務時便可以獲得</a:t>
            </a:r>
          </a:p>
          <a:p>
            <a:pPr marL="0" lvl="0" indent="0" algn="l" rtl="0">
              <a:spcBef>
                <a:spcPts val="0"/>
              </a:spcBef>
              <a:spcAft>
                <a:spcPts val="0"/>
              </a:spcAft>
              <a:buNone/>
            </a:pPr>
            <a:r>
              <a:rPr lang="zh-TW" altLang="zh-TW" sz="1200" dirty="0">
                <a:solidFill>
                  <a:srgbClr val="000000"/>
                </a:solidFill>
                <a:effectLst/>
                <a:ea typeface="標楷體" panose="03000509000000000000" pitchFamily="65" charset="-120"/>
                <a:cs typeface="新細明體" panose="02020500000000000000" pitchFamily="18" charset="-120"/>
              </a:rPr>
              <a:t>比如：當學生</a:t>
            </a:r>
            <a:r>
              <a:rPr lang="zh-TW" altLang="en-US" sz="1200" dirty="0">
                <a:solidFill>
                  <a:srgbClr val="000000"/>
                </a:solidFill>
                <a:effectLst/>
                <a:ea typeface="標楷體" panose="03000509000000000000" pitchFamily="65" charset="-120"/>
                <a:cs typeface="新細明體" panose="02020500000000000000" pitchFamily="18" charset="-120"/>
              </a:rPr>
              <a:t>快速完成關卡後 可以獲得一個高速通關的成就</a:t>
            </a:r>
            <a:endParaRPr lang="en-US" altLang="zh-TW" sz="1200"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r>
              <a:rPr lang="zh-TW" altLang="zh-TW" sz="1200" b="1" dirty="0">
                <a:solidFill>
                  <a:srgbClr val="000000"/>
                </a:solidFill>
                <a:effectLst/>
                <a:ea typeface="標楷體" panose="03000509000000000000" pitchFamily="65" charset="-120"/>
                <a:cs typeface="新細明體" panose="02020500000000000000" pitchFamily="18" charset="-120"/>
              </a:rPr>
              <a:t>圖</a:t>
            </a:r>
            <a:r>
              <a:rPr lang="zh-TW" altLang="zh-TW" sz="1200" dirty="0">
                <a:solidFill>
                  <a:srgbClr val="000000"/>
                </a:solidFill>
                <a:effectLst/>
                <a:ea typeface="標楷體" panose="03000509000000000000" pitchFamily="65" charset="-120"/>
                <a:cs typeface="新細明體" panose="02020500000000000000" pitchFamily="18" charset="-120"/>
              </a:rPr>
              <a:t>顯示了學生獲得該成就時跳出提示的畫面</a:t>
            </a:r>
            <a:endParaRPr lang="en-US" altLang="zh-TW" sz="1200" dirty="0">
              <a:solidFill>
                <a:srgbClr val="000000"/>
              </a:solidFill>
              <a:effectLst/>
              <a:ea typeface="標楷體" panose="03000509000000000000" pitchFamily="65" charset="-120"/>
              <a:cs typeface="新細明體" panose="02020500000000000000" pitchFamily="18" charset="-120"/>
            </a:endParaRPr>
          </a:p>
        </p:txBody>
      </p:sp>
    </p:spTree>
    <p:extLst>
      <p:ext uri="{BB962C8B-B14F-4D97-AF65-F5344CB8AC3E}">
        <p14:creationId xmlns:p14="http://schemas.microsoft.com/office/powerpoint/2010/main" val="21286718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200" dirty="0">
                <a:solidFill>
                  <a:srgbClr val="000000"/>
                </a:solidFill>
                <a:effectLst/>
                <a:ea typeface="標楷體" panose="03000509000000000000" pitchFamily="65" charset="-120"/>
                <a:cs typeface="新細明體" panose="02020500000000000000" pitchFamily="18" charset="-120"/>
              </a:rPr>
              <a:t>學生可以在成就閱覽器中查看自己目前解鎖的成就，也可以查看那些未被解鎖的成就</a:t>
            </a:r>
            <a:endParaRPr lang="en-US" altLang="zh-TW" sz="1200"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r>
              <a:rPr lang="zh-TW" altLang="zh-TW" sz="1200" dirty="0">
                <a:solidFill>
                  <a:srgbClr val="000000"/>
                </a:solidFill>
                <a:effectLst/>
                <a:ea typeface="標楷體" panose="03000509000000000000" pitchFamily="65" charset="-120"/>
                <a:cs typeface="新細明體" panose="02020500000000000000" pitchFamily="18" charset="-120"/>
              </a:rPr>
              <a:t>在成就閱覽畫面中那些成就的圖示被隱藏起來，</a:t>
            </a:r>
            <a:endParaRPr lang="en-US" altLang="zh-TW" sz="1200"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r>
              <a:rPr lang="zh-TW" altLang="zh-TW" sz="1200" dirty="0">
                <a:solidFill>
                  <a:srgbClr val="000000"/>
                </a:solidFill>
                <a:effectLst/>
                <a:ea typeface="標楷體" panose="03000509000000000000" pitchFamily="65" charset="-120"/>
                <a:cs typeface="新細明體" panose="02020500000000000000" pitchFamily="18" charset="-120"/>
              </a:rPr>
              <a:t>但是仍可透過對成就的敘述來了解需要達成什麼目標才能獲得，藉以鼓勵學生嘗試完成這些目標</a:t>
            </a:r>
            <a:endParaRPr lang="en-US" altLang="zh-TW" sz="1200" dirty="0">
              <a:solidFill>
                <a:srgbClr val="000000"/>
              </a:solidFill>
              <a:effectLst/>
              <a:ea typeface="標楷體" panose="03000509000000000000" pitchFamily="65" charset="-120"/>
              <a:cs typeface="新細明體" panose="02020500000000000000" pitchFamily="18" charset="-120"/>
            </a:endParaRPr>
          </a:p>
        </p:txBody>
      </p:sp>
    </p:spTree>
    <p:extLst>
      <p:ext uri="{BB962C8B-B14F-4D97-AF65-F5344CB8AC3E}">
        <p14:creationId xmlns:p14="http://schemas.microsoft.com/office/powerpoint/2010/main" val="23966311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sz="1200" dirty="0">
              <a:solidFill>
                <a:srgbClr val="000000"/>
              </a:solidFill>
              <a:effectLst/>
              <a:ea typeface="標楷體" panose="03000509000000000000" pitchFamily="65" charset="-120"/>
              <a:cs typeface="新細明體" panose="02020500000000000000" pitchFamily="18" charset="-120"/>
            </a:endParaRPr>
          </a:p>
        </p:txBody>
      </p:sp>
    </p:spTree>
    <p:extLst>
      <p:ext uri="{BB962C8B-B14F-4D97-AF65-F5344CB8AC3E}">
        <p14:creationId xmlns:p14="http://schemas.microsoft.com/office/powerpoint/2010/main" val="3909658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7a9fb85e2c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7a9fb85e2c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a9fb85e2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a9fb85e2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solidFill>
                  <a:srgbClr val="000000"/>
                </a:solidFill>
                <a:effectLst/>
                <a:ea typeface="標楷體" panose="03000509000000000000" pitchFamily="65" charset="-120"/>
                <a:cs typeface="新細明體" panose="02020500000000000000" pitchFamily="18" charset="-120"/>
              </a:rPr>
              <a:t>學生在</a:t>
            </a:r>
            <a:r>
              <a:rPr lang="en-US" altLang="zh-TW" sz="1800" dirty="0">
                <a:solidFill>
                  <a:srgbClr val="000000"/>
                </a:solidFill>
                <a:effectLst/>
                <a:ea typeface="標楷體" panose="03000509000000000000" pitchFamily="65" charset="-120"/>
                <a:cs typeface="新細明體" panose="02020500000000000000" pitchFamily="18" charset="-120"/>
              </a:rPr>
              <a:t>GEG</a:t>
            </a:r>
            <a:r>
              <a:rPr lang="zh-TW" altLang="zh-TW" sz="1800" dirty="0">
                <a:solidFill>
                  <a:srgbClr val="000000"/>
                </a:solidFill>
                <a:effectLst/>
                <a:ea typeface="標楷體" panose="03000509000000000000" pitchFamily="65" charset="-120"/>
                <a:cs typeface="新細明體" panose="02020500000000000000" pitchFamily="18" charset="-120"/>
              </a:rPr>
              <a:t>中的活動會被紀錄下來發送至資料庫，教師可以根據狀況即時了解學生的學習狀況，這些活動包含</a:t>
            </a:r>
            <a:r>
              <a:rPr lang="en-US" altLang="zh-TW" sz="1800" dirty="0">
                <a:solidFill>
                  <a:srgbClr val="000000"/>
                </a:solidFill>
                <a:effectLst/>
                <a:ea typeface="標楷體" panose="03000509000000000000" pitchFamily="65" charset="-120"/>
                <a:cs typeface="新細明體" panose="02020500000000000000" pitchFamily="18" charset="-120"/>
              </a:rPr>
              <a:t> ~</a:t>
            </a:r>
          </a:p>
          <a:p>
            <a:pPr marL="0" lvl="0" indent="0" algn="l" rtl="0">
              <a:spcBef>
                <a:spcPts val="0"/>
              </a:spcBef>
              <a:spcAft>
                <a:spcPts val="0"/>
              </a:spcAft>
              <a:buNone/>
            </a:pPr>
            <a:endParaRPr lang="en-US" altLang="zh-TW" sz="1800"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r>
              <a:rPr lang="zh-TW" altLang="zh-TW" sz="1800" dirty="0">
                <a:solidFill>
                  <a:srgbClr val="000000"/>
                </a:solidFill>
                <a:effectLst/>
                <a:ea typeface="標楷體" panose="03000509000000000000" pitchFamily="65" charset="-120"/>
                <a:cs typeface="Times New Roman" panose="02020603050405020304" pitchFamily="18" charset="0"/>
              </a:rPr>
              <a:t>教師可以查看每個關卡通過的人數來判斷學生是否在某些環節遇到困難</a:t>
            </a:r>
            <a:endParaRPr lang="en-US" altLang="zh-TW" sz="1800" dirty="0">
              <a:solidFill>
                <a:srgbClr val="000000"/>
              </a:solidFill>
              <a:effectLst/>
              <a:ea typeface="標楷體" panose="03000509000000000000" pitchFamily="65" charset="-120"/>
              <a:cs typeface="Times New Roman" panose="02020603050405020304" pitchFamily="18" charset="0"/>
            </a:endParaRPr>
          </a:p>
          <a:p>
            <a:pPr marL="0" lvl="0" indent="0" algn="l" rtl="0">
              <a:spcBef>
                <a:spcPts val="0"/>
              </a:spcBef>
              <a:spcAft>
                <a:spcPts val="0"/>
              </a:spcAft>
              <a:buNone/>
            </a:pPr>
            <a:r>
              <a:rPr lang="zh-TW" altLang="zh-TW" sz="1800" dirty="0">
                <a:solidFill>
                  <a:srgbClr val="000000"/>
                </a:solidFill>
                <a:effectLst/>
                <a:ea typeface="標楷體" panose="03000509000000000000" pitchFamily="65" charset="-120"/>
                <a:cs typeface="Times New Roman" panose="02020603050405020304" pitchFamily="18" charset="0"/>
              </a:rPr>
              <a:t>比如在</a:t>
            </a:r>
            <a:r>
              <a:rPr lang="zh-TW" altLang="zh-TW" sz="1800" b="1" dirty="0">
                <a:solidFill>
                  <a:srgbClr val="000000"/>
                </a:solidFill>
                <a:effectLst/>
                <a:ea typeface="標楷體" panose="03000509000000000000" pitchFamily="65" charset="-120"/>
                <a:cs typeface="Times New Roman" panose="02020603050405020304" pitchFamily="18" charset="0"/>
              </a:rPr>
              <a:t>圖</a:t>
            </a:r>
            <a:r>
              <a:rPr lang="zh-TW" altLang="zh-TW" sz="1800" dirty="0">
                <a:solidFill>
                  <a:srgbClr val="000000"/>
                </a:solidFill>
                <a:effectLst/>
                <a:ea typeface="標楷體" panose="03000509000000000000" pitchFamily="65" charset="-120"/>
                <a:cs typeface="Times New Roman" panose="02020603050405020304" pitchFamily="18" charset="0"/>
              </a:rPr>
              <a:t>當中，查閱了關卡</a:t>
            </a:r>
            <a:r>
              <a:rPr lang="en-US" altLang="zh-TW" sz="1800" dirty="0">
                <a:solidFill>
                  <a:srgbClr val="000000"/>
                </a:solidFill>
                <a:effectLst/>
                <a:ea typeface="標楷體" panose="03000509000000000000" pitchFamily="65" charset="-120"/>
                <a:cs typeface="Times New Roman" panose="02020603050405020304" pitchFamily="18" charset="0"/>
              </a:rPr>
              <a:t>8</a:t>
            </a:r>
            <a:r>
              <a:rPr lang="zh-TW" altLang="zh-TW" sz="1800" dirty="0">
                <a:solidFill>
                  <a:srgbClr val="000000"/>
                </a:solidFill>
                <a:effectLst/>
                <a:ea typeface="標楷體" panose="03000509000000000000" pitchFamily="65" charset="-120"/>
                <a:cs typeface="Times New Roman" panose="02020603050405020304" pitchFamily="18" charset="0"/>
              </a:rPr>
              <a:t>在實驗日時的通過紀錄，我們觀察到只有大約</a:t>
            </a:r>
            <a:r>
              <a:rPr lang="en-US" altLang="zh-TW" sz="1800" dirty="0">
                <a:solidFill>
                  <a:srgbClr val="000000"/>
                </a:solidFill>
                <a:effectLst/>
                <a:ea typeface="標楷體" panose="03000509000000000000" pitchFamily="65" charset="-120"/>
                <a:cs typeface="Times New Roman" panose="02020603050405020304" pitchFamily="18" charset="0"/>
              </a:rPr>
              <a:t>5</a:t>
            </a:r>
            <a:r>
              <a:rPr lang="zh-TW" altLang="zh-TW" sz="1800" dirty="0">
                <a:solidFill>
                  <a:srgbClr val="000000"/>
                </a:solidFill>
                <a:effectLst/>
                <a:ea typeface="標楷體" panose="03000509000000000000" pitchFamily="65" charset="-120"/>
                <a:cs typeface="Times New Roman" panose="02020603050405020304" pitchFamily="18" charset="0"/>
              </a:rPr>
              <a:t>成的學生有通過關卡</a:t>
            </a:r>
            <a:endParaRPr lang="en-US" altLang="zh-TW" sz="1800" dirty="0">
              <a:solidFill>
                <a:srgbClr val="000000"/>
              </a:solidFill>
              <a:effectLst/>
              <a:ea typeface="標楷體" panose="03000509000000000000" pitchFamily="65" charset="-120"/>
              <a:cs typeface="Times New Roman" panose="02020603050405020304" pitchFamily="18" charset="0"/>
            </a:endParaRPr>
          </a:p>
          <a:p>
            <a:pPr marL="0" lvl="0" indent="0" algn="l" rtl="0">
              <a:spcBef>
                <a:spcPts val="0"/>
              </a:spcBef>
              <a:spcAft>
                <a:spcPts val="0"/>
              </a:spcAft>
              <a:buNone/>
            </a:pPr>
            <a:r>
              <a:rPr lang="zh-TW" altLang="zh-TW" sz="1800" dirty="0">
                <a:solidFill>
                  <a:srgbClr val="000000"/>
                </a:solidFill>
                <a:effectLst/>
                <a:ea typeface="標楷體" panose="03000509000000000000" pitchFamily="65" charset="-120"/>
                <a:cs typeface="Times New Roman" panose="02020603050405020304" pitchFamily="18" charset="0"/>
              </a:rPr>
              <a:t>關卡</a:t>
            </a:r>
            <a:r>
              <a:rPr lang="en-US" altLang="zh-TW" sz="1800" dirty="0">
                <a:solidFill>
                  <a:srgbClr val="000000"/>
                </a:solidFill>
                <a:effectLst/>
                <a:ea typeface="標楷體" panose="03000509000000000000" pitchFamily="65" charset="-120"/>
                <a:cs typeface="Times New Roman" panose="02020603050405020304" pitchFamily="18" charset="0"/>
              </a:rPr>
              <a:t>9</a:t>
            </a:r>
            <a:r>
              <a:rPr lang="zh-TW" altLang="zh-TW" sz="1800" dirty="0">
                <a:solidFill>
                  <a:srgbClr val="000000"/>
                </a:solidFill>
                <a:effectLst/>
                <a:ea typeface="標楷體" panose="03000509000000000000" pitchFamily="65" charset="-120"/>
                <a:cs typeface="Times New Roman" panose="02020603050405020304" pitchFamily="18" charset="0"/>
              </a:rPr>
              <a:t>也同樣只有約一半的學生有通過，教師可以由此得知學生對於分支合併、衝突解決等等並不能即時充分理解與掌握</a:t>
            </a:r>
            <a:endParaRPr lang="en-US" altLang="zh-TW" sz="1800" dirty="0">
              <a:solidFill>
                <a:srgbClr val="000000"/>
              </a:solidFill>
              <a:effectLst/>
              <a:ea typeface="標楷體" panose="03000509000000000000" pitchFamily="65" charset="-120"/>
              <a:cs typeface="新細明體" panose="02020500000000000000" pitchFamily="18" charset="-120"/>
            </a:endParaRPr>
          </a:p>
          <a:p>
            <a:pPr marL="0" lvl="0" indent="0" algn="l" rtl="0">
              <a:spcBef>
                <a:spcPts val="0"/>
              </a:spcBef>
              <a:spcAft>
                <a:spcPts val="0"/>
              </a:spcAft>
              <a:buNone/>
            </a:pPr>
            <a:endParaRPr lang="en-US" altLang="zh-TW" sz="1800" dirty="0">
              <a:solidFill>
                <a:srgbClr val="000000"/>
              </a:solidFill>
              <a:effectLst/>
              <a:ea typeface="標楷體" panose="03000509000000000000" pitchFamily="65" charset="-120"/>
            </a:endParaRPr>
          </a:p>
          <a:p>
            <a:pPr marL="0" lvl="0" indent="0" algn="l" rtl="0">
              <a:spcBef>
                <a:spcPts val="0"/>
              </a:spcBef>
              <a:spcAft>
                <a:spcPts val="0"/>
              </a:spcAft>
              <a:buNone/>
            </a:pPr>
            <a:endParaRPr lang="en-US" altLang="zh-TW" dirty="0"/>
          </a:p>
        </p:txBody>
      </p:sp>
      <p:sp>
        <p:nvSpPr>
          <p:cNvPr id="356" name="Google Shape;356;g7a9fb85e2c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ltLang="zh-TW"/>
              <a:t>30</a:t>
            </a:fld>
            <a:endParaRPr/>
          </a:p>
        </p:txBody>
      </p:sp>
    </p:spTree>
    <p:extLst>
      <p:ext uri="{BB962C8B-B14F-4D97-AF65-F5344CB8AC3E}">
        <p14:creationId xmlns:p14="http://schemas.microsoft.com/office/powerpoint/2010/main" val="518668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1a9633cf3d_1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1a9633cf3d_1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416328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a9fb85e2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a9fb85e2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dirty="0"/>
              <a:t>為了評估系統所帶來的學習效果與系統的優缺，我們提出以下四個研究問題</a:t>
            </a:r>
            <a:endParaRPr lang="en-US" altLang="zh-TW" dirty="0"/>
          </a:p>
        </p:txBody>
      </p:sp>
      <p:sp>
        <p:nvSpPr>
          <p:cNvPr id="356" name="Google Shape;356;g7a9fb85e2c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ltLang="zh-TW"/>
              <a:t>33</a:t>
            </a:fld>
            <a:endParaRPr/>
          </a:p>
        </p:txBody>
      </p:sp>
    </p:spTree>
    <p:extLst>
      <p:ext uri="{BB962C8B-B14F-4D97-AF65-F5344CB8AC3E}">
        <p14:creationId xmlns:p14="http://schemas.microsoft.com/office/powerpoint/2010/main" val="16070421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a9fb85e2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a9fb85e2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sz="1800" dirty="0">
                <a:solidFill>
                  <a:srgbClr val="000000"/>
                </a:solidFill>
                <a:effectLst/>
                <a:latin typeface="標楷體" panose="03000509000000000000" pitchFamily="65" charset="-120"/>
                <a:ea typeface="SimSun" panose="02010600030101010101" pitchFamily="2" charset="-122"/>
                <a:cs typeface="新細明體" panose="02020500000000000000" pitchFamily="18" charset="-120"/>
              </a:rPr>
              <a:t>1. </a:t>
            </a:r>
            <a:r>
              <a:rPr lang="zh-CN" altLang="zh-TW" sz="1800" dirty="0">
                <a:solidFill>
                  <a:srgbClr val="000000"/>
                </a:solidFill>
                <a:effectLst/>
                <a:latin typeface="標楷體" panose="03000509000000000000" pitchFamily="65" charset="-120"/>
                <a:ea typeface="SimSun" panose="02010600030101010101" pitchFamily="2" charset="-122"/>
                <a:cs typeface="新細明體" panose="02020500000000000000" pitchFamily="18" charset="-120"/>
              </a:rPr>
              <a:t>隨機選擇一組作為實驗組，另一組作為</a:t>
            </a:r>
            <a:r>
              <a:rPr lang="zh-TW" altLang="zh-TW" sz="1800" dirty="0">
                <a:solidFill>
                  <a:srgbClr val="000000"/>
                </a:solidFill>
                <a:effectLst/>
                <a:latin typeface="標楷體" panose="03000509000000000000" pitchFamily="65" charset="-120"/>
                <a:ea typeface="SimSun" panose="02010600030101010101" pitchFamily="2" charset="-122"/>
                <a:cs typeface="新細明體" panose="02020500000000000000" pitchFamily="18" charset="-120"/>
              </a:rPr>
              <a:t>控制</a:t>
            </a:r>
            <a:r>
              <a:rPr lang="zh-CN" altLang="zh-TW" sz="1800" dirty="0">
                <a:solidFill>
                  <a:srgbClr val="000000"/>
                </a:solidFill>
                <a:effectLst/>
                <a:latin typeface="標楷體" panose="03000509000000000000" pitchFamily="65" charset="-120"/>
                <a:ea typeface="SimSun" panose="02010600030101010101" pitchFamily="2" charset="-122"/>
                <a:cs typeface="新細明體" panose="02020500000000000000" pitchFamily="18" charset="-120"/>
              </a:rPr>
              <a:t>組</a:t>
            </a:r>
            <a:endParaRPr lang="en-US" altLang="zh-CN" sz="1800" dirty="0">
              <a:solidFill>
                <a:srgbClr val="000000"/>
              </a:solidFill>
              <a:effectLst/>
              <a:latin typeface="標楷體" panose="03000509000000000000" pitchFamily="65" charset="-120"/>
              <a:ea typeface="SimSun" panose="02010600030101010101" pitchFamily="2" charset="-122"/>
              <a:cs typeface="新細明體" panose="02020500000000000000" pitchFamily="18" charset="-120"/>
            </a:endParaRPr>
          </a:p>
          <a:p>
            <a:pPr marL="0" lvl="0" indent="0" algn="l" rtl="0">
              <a:spcBef>
                <a:spcPts val="0"/>
              </a:spcBef>
              <a:spcAft>
                <a:spcPts val="0"/>
              </a:spcAft>
              <a:buNone/>
            </a:pPr>
            <a:endParaRPr lang="en-US" altLang="zh-TW" sz="1800" dirty="0">
              <a:solidFill>
                <a:srgbClr val="000000"/>
              </a:solidFill>
              <a:effectLst/>
              <a:latin typeface="標楷體" panose="03000509000000000000" pitchFamily="65" charset="-120"/>
              <a:ea typeface="SimSun" panose="02010600030101010101" pitchFamily="2" charset="-122"/>
            </a:endParaRPr>
          </a:p>
          <a:p>
            <a:pPr marL="0" lvl="0" indent="0" algn="l" rtl="0">
              <a:spcBef>
                <a:spcPts val="0"/>
              </a:spcBef>
              <a:spcAft>
                <a:spcPts val="0"/>
              </a:spcAft>
              <a:buNone/>
            </a:pPr>
            <a:r>
              <a:rPr lang="en-US" altLang="zh-CN"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2. </a:t>
            </a:r>
            <a:r>
              <a:rPr lang="zh-CN"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前置課程的下一週，進行</a:t>
            </a: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Git</a:t>
            </a:r>
            <a:r>
              <a:rPr lang="zh-CN"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的課程，範圍包含從建立</a:t>
            </a: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Git Repository</a:t>
            </a:r>
            <a:r>
              <a:rPr lang="zh-CN"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到解決衝突</a:t>
            </a:r>
            <a:endParaRPr lang="en-US" altLang="zh-CN"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CN"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後</a:t>
            </a:r>
            <a:r>
              <a:rPr lang="zh-TW"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置測驗安排在</a:t>
            </a:r>
            <a:r>
              <a:rPr lang="zh-CN"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數周之後</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a:t>
            </a:r>
            <a:r>
              <a:rPr lang="zh-CN" altLang="zh-TW"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使學生有時間得以吸收知識</a:t>
            </a:r>
            <a:endParaRPr lang="en-US" altLang="zh-CN" sz="12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en-US" dirty="0"/>
              <a:t>最後進行</a:t>
            </a:r>
            <a:r>
              <a:rPr lang="zh-TW" altLang="en-US" sz="1200" dirty="0">
                <a:solidFill>
                  <a:srgbClr val="000000"/>
                </a:solidFill>
                <a:latin typeface="DFKai-SB"/>
                <a:ea typeface="DFKai-SB"/>
                <a:cs typeface="DFKai-SB"/>
                <a:sym typeface="DFKai-SB"/>
              </a:rPr>
              <a:t>李克特量表的問卷調查（根據</a:t>
            </a:r>
            <a:r>
              <a:rPr lang="en-US" altLang="zh-TW" sz="1200" dirty="0">
                <a:solidFill>
                  <a:srgbClr val="000000"/>
                </a:solidFill>
                <a:latin typeface="DFKai-SB"/>
                <a:ea typeface="DFKai-SB"/>
                <a:cs typeface="DFKai-SB"/>
                <a:sym typeface="DFKai-SB"/>
              </a:rPr>
              <a:t>UTAUT2</a:t>
            </a:r>
            <a:r>
              <a:rPr lang="zh-TW" altLang="en-US" sz="1200" dirty="0">
                <a:solidFill>
                  <a:srgbClr val="000000"/>
                </a:solidFill>
                <a:latin typeface="DFKai-SB"/>
                <a:ea typeface="DFKai-SB"/>
                <a:cs typeface="DFKai-SB"/>
                <a:sym typeface="DFKai-SB"/>
              </a:rPr>
              <a:t>模型所設計的問卷）</a:t>
            </a:r>
            <a:endParaRPr lang="en-US" altLang="zh-TW" dirty="0"/>
          </a:p>
        </p:txBody>
      </p:sp>
      <p:sp>
        <p:nvSpPr>
          <p:cNvPr id="356" name="Google Shape;356;g7a9fb85e2c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ltLang="zh-TW"/>
              <a:t>34</a:t>
            </a:fld>
            <a:endParaRPr/>
          </a:p>
        </p:txBody>
      </p:sp>
    </p:spTree>
    <p:extLst>
      <p:ext uri="{BB962C8B-B14F-4D97-AF65-F5344CB8AC3E}">
        <p14:creationId xmlns:p14="http://schemas.microsoft.com/office/powerpoint/2010/main" val="24871203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a1726f03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a1726f03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ltLang="zh-TW" sz="1200" dirty="0">
              <a:solidFill>
                <a:srgbClr val="000000"/>
              </a:solidFill>
              <a:effectLst/>
              <a:ea typeface="標楷體" panose="03000509000000000000" pitchFamily="65" charset="-120"/>
              <a:cs typeface="新細明體" panose="02020500000000000000" pitchFamily="18" charset="-120"/>
            </a:endParaRPr>
          </a:p>
        </p:txBody>
      </p:sp>
    </p:spTree>
    <p:extLst>
      <p:ext uri="{BB962C8B-B14F-4D97-AF65-F5344CB8AC3E}">
        <p14:creationId xmlns:p14="http://schemas.microsoft.com/office/powerpoint/2010/main" val="35430952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a9fb85e2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a9fb85e2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為了回答</a:t>
            </a:r>
            <a:r>
              <a:rPr lang="zh-TW" altLang="en-US"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前述的</a:t>
            </a:r>
            <a:r>
              <a:rPr lang="zh-TW"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研究問題，本研究應用並擴展了</a:t>
            </a:r>
            <a:r>
              <a:rPr lang="en-US"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UTAUT2</a:t>
            </a:r>
          </a:p>
          <a:p>
            <a:pPr marL="0" lvl="0" indent="0" algn="l" rtl="0">
              <a:spcBef>
                <a:spcPts val="0"/>
              </a:spcBef>
              <a:spcAft>
                <a:spcPts val="0"/>
              </a:spcAft>
              <a:buNone/>
            </a:pPr>
            <a:r>
              <a:rPr lang="zh-TW"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考察使用遊戲學習方式是否正面影響學生對</a:t>
            </a:r>
            <a:r>
              <a:rPr lang="en-US"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Git</a:t>
            </a:r>
            <a:r>
              <a:rPr lang="zh-TW"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的態度</a:t>
            </a:r>
            <a:r>
              <a:rPr lang="zh-TW" altLang="en-US"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並影響後續的行為意向及實際行為</a:t>
            </a:r>
            <a:endParaRPr lang="en-US"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除模型原有的部份 還額外加入三個構面</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1. </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自我效能感根據既有文獻已知對使用科技工具有正面影響 因此加入</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2. </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遊戲有用性 考察遊戲的機制是否對學生在學習的期望上產生正面影響</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3. </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遊戲動機 考察遊戲內的機制是否對學生對學生的學習動機產生正面影響</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p:txBody>
      </p:sp>
      <p:sp>
        <p:nvSpPr>
          <p:cNvPr id="356" name="Google Shape;356;g7a9fb85e2c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ltLang="zh-TW"/>
              <a:t>36</a:t>
            </a:fld>
            <a:endParaRPr/>
          </a:p>
        </p:txBody>
      </p:sp>
    </p:spTree>
    <p:extLst>
      <p:ext uri="{BB962C8B-B14F-4D97-AF65-F5344CB8AC3E}">
        <p14:creationId xmlns:p14="http://schemas.microsoft.com/office/powerpoint/2010/main" val="299507800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en-US" b="1" dirty="0"/>
              <a:t>根據模型提出以問卷</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b="1" dirty="0"/>
          </a:p>
        </p:txBody>
      </p:sp>
    </p:spTree>
    <p:extLst>
      <p:ext uri="{BB962C8B-B14F-4D97-AF65-F5344CB8AC3E}">
        <p14:creationId xmlns:p14="http://schemas.microsoft.com/office/powerpoint/2010/main" val="40828523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b="1" dirty="0"/>
          </a:p>
        </p:txBody>
      </p:sp>
    </p:spTree>
    <p:extLst>
      <p:ext uri="{BB962C8B-B14F-4D97-AF65-F5344CB8AC3E}">
        <p14:creationId xmlns:p14="http://schemas.microsoft.com/office/powerpoint/2010/main" val="34934560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7a9fb85e2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7a9fb85e2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zh-TW" altLang="en-US" dirty="0"/>
              <a:t>學生不懂</a:t>
            </a:r>
            <a:r>
              <a:rPr lang="en-US" altLang="zh-TW" dirty="0"/>
              <a:t>git add</a:t>
            </a:r>
            <a:r>
              <a:rPr lang="zh-TW" altLang="en-US" dirty="0"/>
              <a:t>的作用、</a:t>
            </a:r>
            <a:r>
              <a:rPr lang="en-US" altLang="zh-TW" dirty="0"/>
              <a:t>staged area</a:t>
            </a:r>
            <a:r>
              <a:rPr lang="zh-TW" altLang="en-US" dirty="0"/>
              <a:t>是什麼</a:t>
            </a:r>
            <a:endParaRPr lang="en-US" altLang="zh-TW" dirty="0"/>
          </a:p>
          <a:p>
            <a:pPr marL="0" lvl="0" indent="0" algn="l" rtl="0">
              <a:spcBef>
                <a:spcPts val="0"/>
              </a:spcBef>
              <a:spcAft>
                <a:spcPts val="0"/>
              </a:spcAft>
              <a:buNone/>
            </a:pPr>
            <a:r>
              <a:rPr lang="zh-TW" altLang="en-US" dirty="0"/>
              <a:t>對</a:t>
            </a:r>
            <a:r>
              <a:rPr lang="en-US" altLang="zh-TW" dirty="0"/>
              <a:t>commit</a:t>
            </a:r>
            <a:r>
              <a:rPr lang="zh-TW" altLang="en-US" dirty="0"/>
              <a:t>、</a:t>
            </a:r>
            <a:r>
              <a:rPr lang="en-US" altLang="zh-TW" dirty="0"/>
              <a:t>push</a:t>
            </a:r>
            <a:r>
              <a:rPr lang="zh-TW" altLang="en-US" dirty="0"/>
              <a:t>的差異無法分辨</a:t>
            </a:r>
            <a:endParaRPr lang="en-US" altLang="zh-TW" dirty="0"/>
          </a:p>
          <a:p>
            <a:pPr marL="0" lvl="0" indent="0" algn="l" rtl="0">
              <a:spcBef>
                <a:spcPts val="0"/>
              </a:spcBef>
              <a:spcAft>
                <a:spcPts val="0"/>
              </a:spcAft>
              <a:buNone/>
            </a:pPr>
            <a:endParaRPr lang="en-US" dirty="0"/>
          </a:p>
          <a:p>
            <a:pPr marL="228600" lvl="0" indent="-228600" algn="l" rtl="0">
              <a:spcBef>
                <a:spcPts val="0"/>
              </a:spcBef>
              <a:spcAft>
                <a:spcPts val="0"/>
              </a:spcAft>
              <a:buAutoNum type="arabicPeriod" startAt="2"/>
            </a:pPr>
            <a:r>
              <a:rPr lang="zh-TW" altLang="en-US" dirty="0"/>
              <a:t>願意積極或主動使用版控工具的學生比例較低（除非繳交作業強制使用）</a:t>
            </a:r>
            <a:endParaRPr lang="en-US" altLang="zh-TW"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7a9fb85e2c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7a9fb85e2c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根據研究模型各構面之間的關係，提出以下假設</a:t>
            </a:r>
            <a:r>
              <a:rPr lang="en-US"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a:t>
            </a:r>
            <a:endParaRPr lang="en-US" altLang="zh-TW" dirty="0"/>
          </a:p>
        </p:txBody>
      </p:sp>
      <p:sp>
        <p:nvSpPr>
          <p:cNvPr id="356" name="Google Shape;356;g7a9fb85e2c_0_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US" altLang="zh-TW"/>
              <a:t>40</a:t>
            </a:fld>
            <a:endParaRPr/>
          </a:p>
        </p:txBody>
      </p:sp>
    </p:spTree>
    <p:extLst>
      <p:ext uri="{BB962C8B-B14F-4D97-AF65-F5344CB8AC3E}">
        <p14:creationId xmlns:p14="http://schemas.microsoft.com/office/powerpoint/2010/main" val="129684010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本研究使用獨立樣本</a:t>
            </a:r>
            <a:r>
              <a:rPr lang="en-US" altLang="zh-TW" sz="1800" dirty="0">
                <a:effectLst/>
                <a:latin typeface="Times New Roman" panose="02020603050405020304" pitchFamily="18" charset="0"/>
                <a:ea typeface="標楷體" panose="03000509000000000000" pitchFamily="65" charset="-120"/>
              </a:rPr>
              <a:t>t</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檢定來比較控制組與實驗組的平均數是否有所差異，</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pPr marL="0" lvl="0" indent="0" algn="l" rtl="0">
              <a:spcBef>
                <a:spcPts val="0"/>
              </a:spcBef>
              <a:spcAft>
                <a:spcPts val="0"/>
              </a:spcAft>
              <a:buNone/>
            </a:pP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控制組抽樣</a:t>
            </a:r>
            <a:r>
              <a:rPr lang="en-US" altLang="zh-TW" sz="1800" dirty="0">
                <a:effectLst/>
                <a:latin typeface="Times New Roman" panose="02020603050405020304" pitchFamily="18" charset="0"/>
                <a:ea typeface="標楷體" panose="03000509000000000000" pitchFamily="65" charset="-120"/>
              </a:rPr>
              <a:t>54</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個，平均數為</a:t>
            </a:r>
            <a:r>
              <a:rPr lang="en-US" altLang="zh-TW" sz="1800" dirty="0">
                <a:effectLst/>
                <a:latin typeface="Times New Roman" panose="02020603050405020304" pitchFamily="18" charset="0"/>
                <a:ea typeface="標楷體" panose="03000509000000000000" pitchFamily="65" charset="-120"/>
              </a:rPr>
              <a:t>72.593</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；實驗組抽樣</a:t>
            </a:r>
            <a:r>
              <a:rPr lang="en-US" altLang="zh-TW" sz="1800" dirty="0">
                <a:effectLst/>
                <a:latin typeface="Times New Roman" panose="02020603050405020304" pitchFamily="18" charset="0"/>
                <a:ea typeface="標楷體" panose="03000509000000000000" pitchFamily="65" charset="-120"/>
              </a:rPr>
              <a:t>59</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個，平均數為</a:t>
            </a:r>
            <a:r>
              <a:rPr lang="en-US" altLang="zh-TW" sz="1800" dirty="0">
                <a:effectLst/>
                <a:latin typeface="Times New Roman" panose="02020603050405020304" pitchFamily="18" charset="0"/>
                <a:ea typeface="標楷體" panose="03000509000000000000" pitchFamily="65" charset="-120"/>
              </a:rPr>
              <a:t>76.271</a:t>
            </a:r>
            <a:endParaRPr lang="zh-TW" altLang="en-US" b="1" dirty="0"/>
          </a:p>
        </p:txBody>
      </p:sp>
    </p:spTree>
    <p:extLst>
      <p:ext uri="{BB962C8B-B14F-4D97-AF65-F5344CB8AC3E}">
        <p14:creationId xmlns:p14="http://schemas.microsoft.com/office/powerpoint/2010/main" val="95791602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在後置測驗部份，呼應研究所假設的問題，本研究將考試題目的要求劃分為三部份</a:t>
            </a:r>
            <a:endParaRPr lang="zh-TW" altLang="en-US" b="1" dirty="0"/>
          </a:p>
        </p:txBody>
      </p:sp>
    </p:spTree>
    <p:extLst>
      <p:ext uri="{BB962C8B-B14F-4D97-AF65-F5344CB8AC3E}">
        <p14:creationId xmlns:p14="http://schemas.microsoft.com/office/powerpoint/2010/main" val="3863945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學生對大多數題目的同意程度偏高，然而我們有觀察到在</a:t>
            </a:r>
            <a:r>
              <a:rPr lang="en-US" altLang="zh-TW" sz="1800" dirty="0">
                <a:effectLst/>
                <a:latin typeface="Times New Roman" panose="02020603050405020304" pitchFamily="18" charset="0"/>
                <a:ea typeface="標楷體" panose="03000509000000000000" pitchFamily="65" charset="-120"/>
              </a:rPr>
              <a:t>UB1</a:t>
            </a: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中的數值明顯較低</a:t>
            </a:r>
            <a:endParaRPr lang="zh-TW" altLang="en-US" b="1" dirty="0"/>
          </a:p>
        </p:txBody>
      </p:sp>
    </p:spTree>
    <p:extLst>
      <p:ext uri="{BB962C8B-B14F-4D97-AF65-F5344CB8AC3E}">
        <p14:creationId xmlns:p14="http://schemas.microsoft.com/office/powerpoint/2010/main" val="287385085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b="1" dirty="0"/>
          </a:p>
        </p:txBody>
      </p:sp>
    </p:spTree>
    <p:extLst>
      <p:ext uri="{BB962C8B-B14F-4D97-AF65-F5344CB8AC3E}">
        <p14:creationId xmlns:p14="http://schemas.microsoft.com/office/powerpoint/2010/main" val="123780559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b="1" dirty="0"/>
          </a:p>
        </p:txBody>
      </p:sp>
    </p:spTree>
    <p:extLst>
      <p:ext uri="{BB962C8B-B14F-4D97-AF65-F5344CB8AC3E}">
        <p14:creationId xmlns:p14="http://schemas.microsoft.com/office/powerpoint/2010/main" val="297276610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b="1" dirty="0"/>
          </a:p>
        </p:txBody>
      </p:sp>
    </p:spTree>
    <p:extLst>
      <p:ext uri="{BB962C8B-B14F-4D97-AF65-F5344CB8AC3E}">
        <p14:creationId xmlns:p14="http://schemas.microsoft.com/office/powerpoint/2010/main" val="250756456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低</a:t>
            </a:r>
            <a:endParaRPr lang="zh-TW" altLang="en-US" b="1" dirty="0"/>
          </a:p>
        </p:txBody>
      </p:sp>
    </p:spTree>
    <p:extLst>
      <p:ext uri="{BB962C8B-B14F-4D97-AF65-F5344CB8AC3E}">
        <p14:creationId xmlns:p14="http://schemas.microsoft.com/office/powerpoint/2010/main" val="312698661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低</a:t>
            </a:r>
            <a:endParaRPr lang="zh-TW" altLang="en-US" b="1" dirty="0"/>
          </a:p>
        </p:txBody>
      </p:sp>
    </p:spTree>
    <p:extLst>
      <p:ext uri="{BB962C8B-B14F-4D97-AF65-F5344CB8AC3E}">
        <p14:creationId xmlns:p14="http://schemas.microsoft.com/office/powerpoint/2010/main" val="103137189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b="1" dirty="0"/>
          </a:p>
        </p:txBody>
      </p:sp>
    </p:spTree>
    <p:extLst>
      <p:ext uri="{BB962C8B-B14F-4D97-AF65-F5344CB8AC3E}">
        <p14:creationId xmlns:p14="http://schemas.microsoft.com/office/powerpoint/2010/main" val="28840382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7a9fb85e2c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7a9fb85e2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1.</a:t>
            </a:r>
            <a:r>
              <a:rPr lang="en-US"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 GEG</a:t>
            </a:r>
            <a:r>
              <a:rPr lang="zh-TW"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是一款基於</a:t>
            </a:r>
            <a:r>
              <a:rPr lang="en-US"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web</a:t>
            </a:r>
            <a:r>
              <a:rPr lang="zh-TW"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的嚴肅遊戲</a:t>
            </a:r>
            <a:r>
              <a:rPr lang="zh-TW"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a:t>
            </a:r>
            <a:r>
              <a:rPr lang="zh-TW"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它是由</a:t>
            </a:r>
            <a:r>
              <a:rPr lang="en-US"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Unity</a:t>
            </a:r>
            <a:r>
              <a:rPr lang="zh-TW"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結合</a:t>
            </a:r>
            <a:r>
              <a:rPr lang="en-US"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JSP</a:t>
            </a:r>
            <a:r>
              <a:rPr lang="zh-TW" altLang="zh-TW" sz="1800" dirty="0">
                <a:solidFill>
                  <a:srgbClr val="000000"/>
                </a:solidFill>
                <a:effectLst/>
                <a:latin typeface="標楷體" panose="03000509000000000000" pitchFamily="65" charset="-120"/>
                <a:ea typeface="SimSun" panose="02010600030101010101" pitchFamily="2" charset="-122"/>
                <a:cs typeface="Times New Roman" panose="02020603050405020304" pitchFamily="18" charset="0"/>
              </a:rPr>
              <a:t>開發而成</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引入遊戲</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元素</a:t>
            </a:r>
            <a:r>
              <a:rPr lang="zh-TW"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如：點數、獎章、排行榜用以激勵學生參與學習，從學習中獲得成就感</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2. </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為了評估遊戲帶來的學習效果，設計了一項實驗</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此實驗根據測驗與問卷調查來了解學生的學習成效與學習動機</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1828865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低</a:t>
            </a:r>
            <a:endParaRPr lang="zh-TW" altLang="en-US" b="1" dirty="0"/>
          </a:p>
        </p:txBody>
      </p:sp>
    </p:spTree>
    <p:extLst>
      <p:ext uri="{BB962C8B-B14F-4D97-AF65-F5344CB8AC3E}">
        <p14:creationId xmlns:p14="http://schemas.microsoft.com/office/powerpoint/2010/main" val="374078252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此外有兩個回饋分別提到希望課程有更多時間，以及認為某些關卡過於困難（推測可能是因為關卡八與關卡九）。 </a:t>
            </a:r>
          </a:p>
          <a:p>
            <a:pPr marL="0" lvl="0" indent="0" algn="l" rtl="0">
              <a:spcBef>
                <a:spcPts val="0"/>
              </a:spcBef>
              <a:spcAft>
                <a:spcPts val="0"/>
              </a:spcAft>
              <a:buNone/>
            </a:pPr>
            <a:endParaRPr lang="en-US" altLang="zh-TW" b="1" dirty="0"/>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關於這些負面回饋，我們打算首先根據後台的資料找出學生在什麼情況下發生當機，修正這些狀況，</a:t>
            </a:r>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並將簡化過的指令還原為原始的</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Git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指令，以避免學生在實際使用時的混淆，</a:t>
            </a:r>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最後則要加強提示，藉由在說明中示範與增加更多圖示、描述以令學生更加容易讀懂遊戲的關卡提示。</a:t>
            </a:r>
          </a:p>
          <a:p>
            <a:pPr marL="0" lvl="0" indent="0" algn="l" rtl="0">
              <a:spcBef>
                <a:spcPts val="0"/>
              </a:spcBef>
              <a:spcAft>
                <a:spcPts val="0"/>
              </a:spcAft>
              <a:buNone/>
            </a:pPr>
            <a:endParaRPr lang="zh-TW" altLang="en-US" b="1" dirty="0"/>
          </a:p>
        </p:txBody>
      </p:sp>
    </p:spTree>
    <p:extLst>
      <p:ext uri="{BB962C8B-B14F-4D97-AF65-F5344CB8AC3E}">
        <p14:creationId xmlns:p14="http://schemas.microsoft.com/office/powerpoint/2010/main" val="2174271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466534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b="1" dirty="0"/>
          </a:p>
        </p:txBody>
      </p:sp>
    </p:spTree>
    <p:extLst>
      <p:ext uri="{BB962C8B-B14F-4D97-AF65-F5344CB8AC3E}">
        <p14:creationId xmlns:p14="http://schemas.microsoft.com/office/powerpoint/2010/main" val="295235194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zh-TW" altLang="en-US" b="1" dirty="0"/>
          </a:p>
        </p:txBody>
      </p:sp>
    </p:spTree>
    <p:extLst>
      <p:ext uri="{BB962C8B-B14F-4D97-AF65-F5344CB8AC3E}">
        <p14:creationId xmlns:p14="http://schemas.microsoft.com/office/powerpoint/2010/main" val="12539862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7a9fb85e2c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7a9fb85e2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2000" dirty="0">
                <a:solidFill>
                  <a:srgbClr val="000000"/>
                </a:solidFill>
                <a:effectLst/>
                <a:ea typeface="標楷體" panose="03000509000000000000" pitchFamily="65" charset="-120"/>
                <a:cs typeface="Times New Roman" panose="02020603050405020304" pitchFamily="18" charset="0"/>
              </a:rPr>
              <a:t>我們提出的系統具有一些採用其他教學方式難以實現的優勢，這也是我們系統的重要性所在</a:t>
            </a:r>
            <a:endParaRPr lang="en-US" sz="2000" dirty="0">
              <a:latin typeface="DFKai-SB"/>
              <a:ea typeface="DFKai-SB"/>
              <a:cs typeface="DFKai-SB"/>
              <a:sym typeface="DFKai-SB"/>
            </a:endParaRPr>
          </a:p>
          <a:p>
            <a:pPr marL="0" lvl="0" indent="0" algn="l" rtl="0">
              <a:spcBef>
                <a:spcPts val="0"/>
              </a:spcBef>
              <a:spcAft>
                <a:spcPts val="0"/>
              </a:spcAft>
              <a:buNone/>
            </a:pPr>
            <a:r>
              <a:rPr lang="en-US" sz="2000" dirty="0">
                <a:latin typeface="DFKai-SB"/>
                <a:ea typeface="DFKai-SB"/>
                <a:cs typeface="DFKai-SB"/>
                <a:sym typeface="DFKai-SB"/>
              </a:rPr>
              <a:t>1. </a:t>
            </a:r>
            <a:r>
              <a:rPr lang="zh-TW" altLang="en-US" sz="2000" dirty="0">
                <a:latin typeface="DFKai-SB"/>
                <a:ea typeface="DFKai-SB"/>
                <a:cs typeface="DFKai-SB"/>
                <a:sym typeface="DFKai-SB"/>
              </a:rPr>
              <a:t>像是排行榜機制 可以帶來競爭 促進學習參與動機</a:t>
            </a:r>
            <a:endParaRPr lang="en-US" altLang="zh-TW" sz="2000" dirty="0">
              <a:latin typeface="DFKai-SB"/>
              <a:ea typeface="DFKai-SB"/>
              <a:cs typeface="DFKai-SB"/>
              <a:sym typeface="DFKai-SB"/>
            </a:endParaRPr>
          </a:p>
          <a:p>
            <a:pPr marL="0" lvl="0" indent="0" algn="l" rtl="0">
              <a:spcBef>
                <a:spcPts val="0"/>
              </a:spcBef>
              <a:spcAft>
                <a:spcPts val="0"/>
              </a:spcAft>
              <a:buNone/>
            </a:pPr>
            <a:endParaRPr lang="en-US" sz="2000" dirty="0">
              <a:latin typeface="DFKai-SB"/>
              <a:ea typeface="DFKai-SB"/>
              <a:cs typeface="DFKai-SB"/>
              <a:sym typeface="DFKai-SB"/>
            </a:endParaRPr>
          </a:p>
          <a:p>
            <a:pPr marL="0" lvl="0" indent="0" algn="l" rtl="0">
              <a:spcBef>
                <a:spcPts val="0"/>
              </a:spcBef>
              <a:spcAft>
                <a:spcPts val="0"/>
              </a:spcAft>
              <a:buNone/>
            </a:pPr>
            <a:r>
              <a:rPr lang="en-US" sz="2000" dirty="0">
                <a:latin typeface="DFKai-SB"/>
                <a:ea typeface="DFKai-SB"/>
                <a:cs typeface="DFKai-SB"/>
                <a:sym typeface="DFKai-SB"/>
              </a:rPr>
              <a:t>2. </a:t>
            </a:r>
            <a:r>
              <a:rPr lang="zh-TW" altLang="en-US" sz="2000" dirty="0">
                <a:latin typeface="DFKai-SB"/>
                <a:ea typeface="DFKai-SB"/>
                <a:cs typeface="DFKai-SB"/>
                <a:sym typeface="DFKai-SB"/>
              </a:rPr>
              <a:t>由於電子遊戲可互動的特性，我們可以將抽象的理論以圖像化解說、例子示範或是</a:t>
            </a:r>
            <a:r>
              <a:rPr lang="en-US" altLang="zh-TW" sz="2000" dirty="0">
                <a:latin typeface="DFKai-SB"/>
                <a:ea typeface="DFKai-SB"/>
                <a:cs typeface="DFKai-SB"/>
                <a:sym typeface="DFKai-SB"/>
              </a:rPr>
              <a:t>step by step</a:t>
            </a:r>
            <a:r>
              <a:rPr lang="zh-TW" altLang="en-US" sz="2000" dirty="0">
                <a:latin typeface="DFKai-SB"/>
                <a:ea typeface="DFKai-SB"/>
                <a:cs typeface="DFKai-SB"/>
                <a:sym typeface="DFKai-SB"/>
              </a:rPr>
              <a:t>的方式引導</a:t>
            </a:r>
            <a:endParaRPr lang="en-US" altLang="zh-TW" sz="2000" dirty="0">
              <a:latin typeface="DFKai-SB"/>
              <a:ea typeface="DFKai-SB"/>
              <a:cs typeface="DFKai-SB"/>
              <a:sym typeface="DFKai-SB"/>
            </a:endParaRPr>
          </a:p>
          <a:p>
            <a:pPr marL="0" lvl="0" indent="0" algn="l" rtl="0">
              <a:spcBef>
                <a:spcPts val="0"/>
              </a:spcBef>
              <a:spcAft>
                <a:spcPts val="0"/>
              </a:spcAft>
              <a:buNone/>
            </a:pPr>
            <a:endParaRPr lang="en-US" altLang="zh-TW" sz="2000" dirty="0">
              <a:latin typeface="DFKai-SB"/>
              <a:ea typeface="DFKai-SB"/>
              <a:cs typeface="DFKai-SB"/>
              <a:sym typeface="DFKai-SB"/>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2000" dirty="0">
                <a:latin typeface="DFKai-SB"/>
                <a:ea typeface="DFKai-SB"/>
                <a:cs typeface="DFKai-SB"/>
                <a:sym typeface="DFKai-SB"/>
              </a:rPr>
              <a:t>3.</a:t>
            </a:r>
            <a:r>
              <a:rPr lang="zh-TW" altLang="en-US" sz="3600" dirty="0">
                <a:solidFill>
                  <a:srgbClr val="000000"/>
                </a:solidFill>
                <a:latin typeface="DFKai-SB"/>
                <a:ea typeface="DFKai-SB"/>
                <a:cs typeface="DFKai-SB"/>
                <a:sym typeface="DFKai-SB"/>
              </a:rPr>
              <a:t>真實的工作環境會害怕犯錯，遊戲可以避免這種情況盡可能鼓勵學生嘗試</a:t>
            </a:r>
            <a:endParaRPr lang="en-US" altLang="zh-TW" sz="2000" dirty="0">
              <a:latin typeface="DFKai-SB"/>
              <a:ea typeface="DFKai-SB"/>
              <a:cs typeface="DFKai-SB"/>
              <a:sym typeface="DFKai-SB"/>
            </a:endParaRPr>
          </a:p>
          <a:p>
            <a:pPr marL="0" lvl="0" indent="0" algn="l" rtl="0">
              <a:spcBef>
                <a:spcPts val="0"/>
              </a:spcBef>
              <a:spcAft>
                <a:spcPts val="0"/>
              </a:spcAft>
              <a:buNone/>
            </a:pPr>
            <a:endParaRPr lang="en-US" sz="2000" dirty="0">
              <a:latin typeface="DFKai-SB"/>
              <a:ea typeface="DFKai-SB"/>
              <a:cs typeface="DFKai-SB"/>
              <a:sym typeface="DFKai-SB"/>
            </a:endParaRPr>
          </a:p>
          <a:p>
            <a:pPr marL="0" lvl="0" indent="0" algn="l" rtl="0">
              <a:spcBef>
                <a:spcPts val="0"/>
              </a:spcBef>
              <a:spcAft>
                <a:spcPts val="0"/>
              </a:spcAft>
              <a:buNone/>
            </a:pPr>
            <a:r>
              <a:rPr lang="en-US" sz="2000" dirty="0">
                <a:latin typeface="DFKai-SB"/>
                <a:ea typeface="DFKai-SB"/>
                <a:cs typeface="DFKai-SB"/>
                <a:sym typeface="DFKai-SB"/>
              </a:rPr>
              <a:t>4. </a:t>
            </a:r>
            <a:r>
              <a:rPr lang="zh-TW" altLang="en-US" sz="2000" dirty="0">
                <a:latin typeface="DFKai-SB"/>
                <a:ea typeface="DFKai-SB"/>
                <a:cs typeface="DFKai-SB"/>
                <a:sym typeface="DFKai-SB"/>
              </a:rPr>
              <a:t>由於是</a:t>
            </a:r>
            <a:r>
              <a:rPr lang="en-US" altLang="zh-TW" sz="2000" dirty="0">
                <a:latin typeface="DFKai-SB"/>
                <a:ea typeface="DFKai-SB"/>
                <a:cs typeface="DFKai-SB"/>
                <a:sym typeface="DFKai-SB"/>
              </a:rPr>
              <a:t>Web </a:t>
            </a:r>
            <a:r>
              <a:rPr lang="zh-TW" altLang="en-US" sz="2000" dirty="0">
                <a:latin typeface="DFKai-SB"/>
                <a:ea typeface="DFKai-SB"/>
                <a:cs typeface="DFKai-SB"/>
                <a:sym typeface="DFKai-SB"/>
              </a:rPr>
              <a:t>老師可以即時查看學生的活動紀錄 像是通過幾個關卡 獲得多少分數</a:t>
            </a:r>
            <a:endParaRPr lang="en-US" altLang="zh-TW" sz="2000" dirty="0">
              <a:latin typeface="DFKai-SB"/>
              <a:ea typeface="DFKai-SB"/>
              <a:cs typeface="DFKai-SB"/>
              <a:sym typeface="DFKai-SB"/>
            </a:endParaRPr>
          </a:p>
        </p:txBody>
      </p:sp>
    </p:spTree>
    <p:extLst>
      <p:ext uri="{BB962C8B-B14F-4D97-AF65-F5344CB8AC3E}">
        <p14:creationId xmlns:p14="http://schemas.microsoft.com/office/powerpoint/2010/main" val="2049861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7a9fb85e2c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7a9fb85e2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專門用於教學程式碼控制技術的遊戲並不多，既有的系統大多為互動式教學軟體，缺乏遊戲元素</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endParaRPr>
          </a:p>
          <a:p>
            <a:pPr marL="0" lvl="0" indent="0" algn="l" rtl="0">
              <a:spcBef>
                <a:spcPts val="0"/>
              </a:spcBef>
              <a:spcAft>
                <a:spcPts val="0"/>
              </a:spcAft>
              <a:buNone/>
            </a:pPr>
            <a:endParaRPr lang="en-US" sz="1800" dirty="0">
              <a:effectLst/>
              <a:latin typeface="Times New Roman" panose="02020603050405020304" pitchFamily="18" charset="0"/>
              <a:ea typeface="標楷體" panose="03000509000000000000" pitchFamily="65" charset="-120"/>
              <a:cs typeface="Times New Roman" panose="02020603050405020304" pitchFamily="18" charset="0"/>
              <a:sym typeface="DFKai-SB"/>
            </a:endParaRPr>
          </a:p>
          <a:p>
            <a:pPr marL="0" lvl="0" indent="0" algn="l" rtl="0">
              <a:spcBef>
                <a:spcPts val="0"/>
              </a:spcBef>
              <a:spcAft>
                <a:spcPts val="0"/>
              </a:spcAft>
              <a:buNone/>
            </a:pPr>
            <a:r>
              <a:rPr lang="zh-TW" altLang="zh-TW" sz="1800" dirty="0">
                <a:effectLst/>
                <a:latin typeface="Times New Roman" panose="02020603050405020304" pitchFamily="18" charset="0"/>
                <a:ea typeface="標楷體" panose="03000509000000000000" pitchFamily="65" charset="-120"/>
                <a:cs typeface="Times New Roman" panose="02020603050405020304" pitchFamily="18" charset="0"/>
              </a:rPr>
              <a:t>除此之外，也有系統模擬的指令過於簡化，在實際使用時無法作為參考，僅能學習工作流程或概念</a:t>
            </a:r>
            <a:endParaRPr lang="en-US" altLang="zh-TW" sz="1800" dirty="0">
              <a:effectLst/>
              <a:latin typeface="Times New Roman" panose="02020603050405020304" pitchFamily="18" charset="0"/>
              <a:ea typeface="標楷體" panose="03000509000000000000" pitchFamily="65" charset="-120"/>
              <a:cs typeface="Times New Roman" panose="02020603050405020304" pitchFamily="18" charset="0"/>
              <a:sym typeface="DFKai-SB"/>
            </a:endParaRPr>
          </a:p>
          <a:p>
            <a:pPr marL="0" lvl="0" indent="0" algn="l" rtl="0">
              <a:spcBef>
                <a:spcPts val="0"/>
              </a:spcBef>
              <a:spcAft>
                <a:spcPts val="0"/>
              </a:spcAft>
              <a:buNone/>
            </a:pPr>
            <a:endParaRPr lang="en-US" sz="1800" dirty="0">
              <a:effectLst/>
              <a:latin typeface="Times New Roman" panose="02020603050405020304" pitchFamily="18" charset="0"/>
              <a:ea typeface="標楷體" panose="03000509000000000000" pitchFamily="65" charset="-120"/>
              <a:cs typeface="Times New Roman" panose="02020603050405020304" pitchFamily="18" charset="0"/>
              <a:sym typeface="DFKai-SB"/>
            </a:endParaRPr>
          </a:p>
          <a:p>
            <a:pPr algn="just">
              <a:lnSpc>
                <a:spcPct val="150000"/>
              </a:lnSpc>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我們所提出的系統</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Git Education Game</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作為輔助學習工具相較其他模擬</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Git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指令的教具在實際使用上具更高的可參考性，</a:t>
            </a:r>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just">
              <a:lnSpc>
                <a:spcPct val="150000"/>
              </a:lnSpc>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相對讓玩家直接使用</a:t>
            </a:r>
            <a:r>
              <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Git</a:t>
            </a: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指令的系統執行更加快速，對某些具有較複雜參數的指令可以限縮在學習曲線較可令學生吸收的範圍內。</a:t>
            </a:r>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just">
              <a:lnSpc>
                <a:spcPct val="150000"/>
              </a:lnSpc>
            </a:pPr>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just">
              <a:lnSpc>
                <a:spcPct val="150000"/>
              </a:lnSpc>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因為引入了遊戲元素，我們提出的系統遊戲機制更為豐富，能更佳促進學生的學習動機</a:t>
            </a:r>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just">
              <a:lnSpc>
                <a:spcPct val="150000"/>
              </a:lnSpc>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這些機制也作為教具的一部分給予學習時的幫助，改善學生的學習效率。</a:t>
            </a:r>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just">
              <a:lnSpc>
                <a:spcPct val="150000"/>
              </a:lnSpc>
            </a:pPr>
            <a:endParaRPr lang="en-US"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endParaRPr>
          </a:p>
          <a:p>
            <a:pPr algn="just">
              <a:lnSpc>
                <a:spcPct val="150000"/>
              </a:lnSpc>
            </a:pPr>
            <a:r>
              <a:rPr lang="zh-TW" altLang="zh-TW" sz="1800" kern="100" dirty="0">
                <a:effectLst/>
                <a:latin typeface="Times New Roman" panose="02020603050405020304" pitchFamily="18" charset="0"/>
                <a:ea typeface="標楷體" panose="03000509000000000000" pitchFamily="65" charset="-120"/>
                <a:cs typeface="Times New Roman" panose="02020603050405020304" pitchFamily="18" charset="0"/>
              </a:rPr>
              <a:t>老師方面則可以藉由後台的數據觀察學生的學習狀況，即時加強教學不足的部份，促使學習的成果更高。</a:t>
            </a:r>
          </a:p>
          <a:p>
            <a:pPr marL="0" lvl="0" indent="0" algn="l" rtl="0">
              <a:spcBef>
                <a:spcPts val="0"/>
              </a:spcBef>
              <a:spcAft>
                <a:spcPts val="0"/>
              </a:spcAft>
              <a:buNone/>
            </a:pPr>
            <a:endParaRPr sz="2000" dirty="0">
              <a:latin typeface="DFKai-SB"/>
              <a:ea typeface="DFKai-SB"/>
              <a:cs typeface="DFKai-SB"/>
              <a:sym typeface="DFKai-SB"/>
            </a:endParaRPr>
          </a:p>
        </p:txBody>
      </p:sp>
    </p:spTree>
    <p:extLst>
      <p:ext uri="{BB962C8B-B14F-4D97-AF65-F5344CB8AC3E}">
        <p14:creationId xmlns:p14="http://schemas.microsoft.com/office/powerpoint/2010/main" val="2277505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82956acb37_2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82956acb37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90715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82956acb37_2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82956acb37_2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1. </a:t>
            </a:r>
            <a:r>
              <a:rPr lang="zh-TW"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本研究</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即是採用嚴肅遊戲的方式來教學</a:t>
            </a: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Git</a:t>
            </a:r>
          </a:p>
          <a:p>
            <a:pPr marL="0" lvl="0" indent="0" algn="l" rtl="0">
              <a:spcBef>
                <a:spcPts val="0"/>
              </a:spcBef>
              <a:spcAft>
                <a:spcPts val="0"/>
              </a:spcAft>
              <a:buNone/>
            </a:pP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並希望改變學生對</a:t>
            </a: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Git</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的態度及後續行為模式（更加積極使用）</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2. </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本研究採用</a:t>
            </a: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Points</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a:t>
            </a: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Badges</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a:t>
            </a:r>
            <a:r>
              <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Leaderboards</a:t>
            </a:r>
            <a:r>
              <a:rPr lang="zh-TW" alt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rPr>
              <a:t>作為主要的遊戲機制</a:t>
            </a: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altLang="zh-TW"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lang="en-US" sz="1800" dirty="0">
              <a:solidFill>
                <a:srgbClr val="000000"/>
              </a:solidFill>
              <a:effectLst/>
              <a:latin typeface="Palatino Linotype" panose="02040502050505030304" pitchFamily="18" charset="0"/>
              <a:ea typeface="SimSun" panose="02010600030101010101" pitchFamily="2" charset="-122"/>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4" name="Rectangle 22"/>
          <p:cNvSpPr/>
          <p:nvPr/>
        </p:nvSpPr>
        <p:spPr>
          <a:xfrm flipV="1">
            <a:off x="7213600" y="3810000"/>
            <a:ext cx="4978400" cy="90488"/>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5" name="Rectangle 23"/>
          <p:cNvSpPr/>
          <p:nvPr/>
        </p:nvSpPr>
        <p:spPr>
          <a:xfrm flipV="1">
            <a:off x="7213600" y="3897318"/>
            <a:ext cx="4978400" cy="19208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6" name="Rectangle 24"/>
          <p:cNvSpPr/>
          <p:nvPr/>
        </p:nvSpPr>
        <p:spPr>
          <a:xfrm flipV="1">
            <a:off x="7213600" y="4114801"/>
            <a:ext cx="4978400"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7" name="Rectangle 25"/>
          <p:cNvSpPr/>
          <p:nvPr/>
        </p:nvSpPr>
        <p:spPr>
          <a:xfrm flipV="1">
            <a:off x="7213604" y="4164013"/>
            <a:ext cx="2620433" cy="19050"/>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10" name="Rectangle 26"/>
          <p:cNvSpPr/>
          <p:nvPr/>
        </p:nvSpPr>
        <p:spPr>
          <a:xfrm flipV="1">
            <a:off x="7213604" y="4198943"/>
            <a:ext cx="2620433" cy="9525"/>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useBgFill="1">
        <p:nvSpPr>
          <p:cNvPr id="11" name="Rounded Rectangle 29"/>
          <p:cNvSpPr/>
          <p:nvPr/>
        </p:nvSpPr>
        <p:spPr bwMode="white">
          <a:xfrm>
            <a:off x="7213603" y="3962400"/>
            <a:ext cx="4085167" cy="26988"/>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useBgFill="1">
        <p:nvSpPr>
          <p:cNvPr id="12" name="Rounded Rectangle 30"/>
          <p:cNvSpPr/>
          <p:nvPr/>
        </p:nvSpPr>
        <p:spPr bwMode="white">
          <a:xfrm>
            <a:off x="9836151" y="4060827"/>
            <a:ext cx="2133600" cy="36513"/>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13" name="Rectangle 6"/>
          <p:cNvSpPr/>
          <p:nvPr/>
        </p:nvSpPr>
        <p:spPr>
          <a:xfrm>
            <a:off x="0" y="3649668"/>
            <a:ext cx="12192000" cy="2444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14" name="Rectangle 9"/>
          <p:cNvSpPr/>
          <p:nvPr/>
        </p:nvSpPr>
        <p:spPr>
          <a:xfrm>
            <a:off x="0" y="3675068"/>
            <a:ext cx="12192000" cy="1412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15" name="Rectangle 10"/>
          <p:cNvSpPr/>
          <p:nvPr/>
        </p:nvSpPr>
        <p:spPr>
          <a:xfrm flipV="1">
            <a:off x="8551333" y="3643313"/>
            <a:ext cx="3640667" cy="247650"/>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16" name="Rectangle 18"/>
          <p:cNvSpPr/>
          <p:nvPr/>
        </p:nvSpPr>
        <p:spPr>
          <a:xfrm>
            <a:off x="0" y="0"/>
            <a:ext cx="12192000" cy="3702050"/>
          </a:xfrm>
          <a:prstGeom prst="rect">
            <a:avLst/>
          </a:prstGeom>
          <a:ln/>
        </p:spPr>
        <p:style>
          <a:lnRef idx="1">
            <a:schemeClr val="accent6"/>
          </a:lnRef>
          <a:fillRef idx="2">
            <a:schemeClr val="accent6"/>
          </a:fillRef>
          <a:effectRef idx="1">
            <a:schemeClr val="accent6"/>
          </a:effectRef>
          <a:fontRef idx="minor">
            <a:schemeClr val="dk1"/>
          </a:fontRef>
        </p:style>
        <p:txBody>
          <a:bodyPr anchor="ctr"/>
          <a:lstStyle/>
          <a:p>
            <a:pPr>
              <a:defRPr/>
            </a:pPr>
            <a:endParaRPr kumimoji="0" lang="en-US" altLang="zh-TW" sz="1013" dirty="0">
              <a:solidFill>
                <a:srgbClr val="FFFFFF"/>
              </a:solidFill>
              <a:latin typeface="Calibri" pitchFamily="34" charset="0"/>
            </a:endParaRPr>
          </a:p>
        </p:txBody>
      </p:sp>
      <p:pic>
        <p:nvPicPr>
          <p:cNvPr id="17" name="Picture 17" descr="selablogo.jpg"/>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854268" y="5486400"/>
            <a:ext cx="1337733"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itle 7"/>
          <p:cNvSpPr>
            <a:spLocks noGrp="1"/>
          </p:cNvSpPr>
          <p:nvPr>
            <p:ph type="ctrTitle" hasCustomPrompt="1"/>
          </p:nvPr>
        </p:nvSpPr>
        <p:spPr>
          <a:xfrm>
            <a:off x="609600" y="2401892"/>
            <a:ext cx="11277600" cy="1470025"/>
          </a:xfrm>
        </p:spPr>
        <p:txBody>
          <a:bodyPr anchor="b"/>
          <a:lstStyle>
            <a:lvl1pPr>
              <a:defRPr sz="2600">
                <a:solidFill>
                  <a:schemeClr val="tx1">
                    <a:lumMod val="50000"/>
                  </a:schemeClr>
                </a:solidFill>
                <a:latin typeface="+mj-lt"/>
              </a:defRPr>
            </a:lvl1pPr>
          </a:lstStyle>
          <a:p>
            <a:r>
              <a:rPr lang="en-US" altLang="zh-TW" dirty="0"/>
              <a:t>Click to edit Master title style</a:t>
            </a:r>
            <a:br>
              <a:rPr lang="en-US" altLang="zh-TW" dirty="0"/>
            </a:br>
            <a:endParaRPr lang="en-US" dirty="0"/>
          </a:p>
        </p:txBody>
      </p:sp>
      <p:sp>
        <p:nvSpPr>
          <p:cNvPr id="9" name="Subtitle 8"/>
          <p:cNvSpPr>
            <a:spLocks noGrp="1"/>
          </p:cNvSpPr>
          <p:nvPr>
            <p:ph type="subTitle" idx="1"/>
          </p:nvPr>
        </p:nvSpPr>
        <p:spPr>
          <a:xfrm>
            <a:off x="609600" y="3899938"/>
            <a:ext cx="6604000" cy="1752600"/>
          </a:xfrm>
        </p:spPr>
        <p:txBody>
          <a:bodyPr/>
          <a:lstStyle>
            <a:lvl1pPr marL="36005" indent="0" algn="l">
              <a:buNone/>
              <a:defRPr sz="1600">
                <a:solidFill>
                  <a:schemeClr val="tx2"/>
                </a:solidFill>
                <a:latin typeface="+mj-lt"/>
              </a:defRPr>
            </a:lvl1pPr>
            <a:lvl2pPr marL="257175" indent="0" algn="ctr">
              <a:buNone/>
            </a:lvl2pPr>
            <a:lvl3pPr marL="514350" indent="0" algn="ctr">
              <a:buNone/>
            </a:lvl3pPr>
            <a:lvl4pPr marL="771525" indent="0" algn="ctr">
              <a:buNone/>
            </a:lvl4pPr>
            <a:lvl5pPr marL="1028700" indent="0" algn="ctr">
              <a:buNone/>
            </a:lvl5pPr>
            <a:lvl6pPr marL="1285875" indent="0" algn="ctr">
              <a:buNone/>
            </a:lvl6pPr>
            <a:lvl7pPr marL="1543050" indent="0" algn="ctr">
              <a:buNone/>
            </a:lvl7pPr>
            <a:lvl8pPr marL="1800225" indent="0" algn="ctr">
              <a:buNone/>
            </a:lvl8pPr>
            <a:lvl9pPr marL="2057400" indent="0" algn="ctr">
              <a:buNone/>
            </a:lvl9pPr>
          </a:lstStyle>
          <a:p>
            <a:r>
              <a:rPr lang="zh-TW" altLang="en-US"/>
              <a:t>按一下以編輯母片副標題樣式</a:t>
            </a:r>
            <a:endParaRPr lang="en-US" dirty="0"/>
          </a:p>
        </p:txBody>
      </p:sp>
      <p:sp>
        <p:nvSpPr>
          <p:cNvPr id="18" name="Date Placeholder 27"/>
          <p:cNvSpPr>
            <a:spLocks noGrp="1"/>
          </p:cNvSpPr>
          <p:nvPr>
            <p:ph type="dt" sz="half" idx="10"/>
          </p:nvPr>
        </p:nvSpPr>
        <p:spPr>
          <a:xfrm>
            <a:off x="8940800" y="4206875"/>
            <a:ext cx="1280584" cy="457200"/>
          </a:xfrm>
        </p:spPr>
        <p:txBody>
          <a:bodyPr/>
          <a:lstStyle>
            <a:lvl1pPr>
              <a:defRPr/>
            </a:lvl1pPr>
          </a:lstStyle>
          <a:p>
            <a:fld id="{F4B6B703-992A-435A-AE26-8C4502460852}" type="datetime1">
              <a:rPr lang="zh-TW" altLang="en-US" smtClean="0"/>
              <a:t>2022/6/12</a:t>
            </a:fld>
            <a:endParaRPr lang="zh-TW" altLang="en-US"/>
          </a:p>
        </p:txBody>
      </p:sp>
      <p:sp>
        <p:nvSpPr>
          <p:cNvPr id="19" name="Footer Placeholder 16"/>
          <p:cNvSpPr>
            <a:spLocks noGrp="1"/>
          </p:cNvSpPr>
          <p:nvPr>
            <p:ph type="ftr" sz="quarter" idx="11"/>
          </p:nvPr>
        </p:nvSpPr>
        <p:spPr>
          <a:xfrm>
            <a:off x="7213600" y="4205288"/>
            <a:ext cx="1727200" cy="457200"/>
          </a:xfrm>
        </p:spPr>
        <p:txBody>
          <a:bodyPr/>
          <a:lstStyle>
            <a:lvl1pPr>
              <a:defRPr/>
            </a:lvl1pPr>
          </a:lstStyle>
          <a:p>
            <a:endParaRPr lang="zh-TW" altLang="en-US"/>
          </a:p>
        </p:txBody>
      </p:sp>
      <p:sp>
        <p:nvSpPr>
          <p:cNvPr id="20" name="Slide Number Placeholder 28"/>
          <p:cNvSpPr>
            <a:spLocks noGrp="1"/>
          </p:cNvSpPr>
          <p:nvPr>
            <p:ph type="sldNum" sz="quarter" idx="12"/>
          </p:nvPr>
        </p:nvSpPr>
        <p:spPr>
          <a:xfrm>
            <a:off x="11093452" y="1593"/>
            <a:ext cx="996949" cy="365125"/>
          </a:xfrm>
        </p:spPr>
        <p:txBody>
          <a:bodyPr/>
          <a:lstStyle>
            <a:lvl1pPr>
              <a:defRPr>
                <a:solidFill>
                  <a:schemeClr val="bg1"/>
                </a:solidFill>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2864212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1143000"/>
            <a:ext cx="2540000" cy="5486400"/>
          </a:xfrm>
        </p:spPr>
        <p:txBody>
          <a:bodyPr vert="eaVert"/>
          <a:lstStyle/>
          <a:p>
            <a:r>
              <a:rPr lang="zh-TW" altLang="en-US"/>
              <a:t>按一下以編輯母片標題樣式</a:t>
            </a:r>
            <a:endParaRPr lang="en-US"/>
          </a:p>
        </p:txBody>
      </p:sp>
      <p:sp>
        <p:nvSpPr>
          <p:cNvPr id="3" name="Vertical Text Placeholder 2"/>
          <p:cNvSpPr>
            <a:spLocks noGrp="1"/>
          </p:cNvSpPr>
          <p:nvPr>
            <p:ph type="body" orient="vert" idx="1"/>
          </p:nvPr>
        </p:nvSpPr>
        <p:spPr>
          <a:xfrm>
            <a:off x="609600" y="1143000"/>
            <a:ext cx="8331200" cy="5486400"/>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Date Placeholder 13"/>
          <p:cNvSpPr>
            <a:spLocks noGrp="1"/>
          </p:cNvSpPr>
          <p:nvPr>
            <p:ph type="dt" sz="half" idx="10"/>
          </p:nvPr>
        </p:nvSpPr>
        <p:spPr/>
        <p:txBody>
          <a:bodyPr/>
          <a:lstStyle>
            <a:lvl1pPr>
              <a:defRPr/>
            </a:lvl1pPr>
          </a:lstStyle>
          <a:p>
            <a:fld id="{417892D4-1A1F-44F3-9DA7-45230F7C91EC}" type="datetime1">
              <a:rPr lang="zh-TW" altLang="en-US" smtClean="0"/>
              <a:t>2022/6/12</a:t>
            </a:fld>
            <a:endParaRPr lang="zh-TW" altLang="en-US"/>
          </a:p>
        </p:txBody>
      </p:sp>
      <p:sp>
        <p:nvSpPr>
          <p:cNvPr id="5" name="Footer Placeholder 2"/>
          <p:cNvSpPr>
            <a:spLocks noGrp="1"/>
          </p:cNvSpPr>
          <p:nvPr>
            <p:ph type="ftr" sz="quarter" idx="11"/>
          </p:nvPr>
        </p:nvSpPr>
        <p:spPr/>
        <p:txBody>
          <a:bodyPr/>
          <a:lstStyle>
            <a:lvl1pPr>
              <a:defRPr/>
            </a:lvl1pPr>
          </a:lstStyle>
          <a:p>
            <a:endParaRPr lang="zh-TW" altLang="en-US"/>
          </a:p>
        </p:txBody>
      </p:sp>
      <p:sp>
        <p:nvSpPr>
          <p:cNvPr id="6"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101195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bl" preserve="1">
  <p:cSld name="標題及表格">
    <p:spTree>
      <p:nvGrpSpPr>
        <p:cNvPr id="1" name=""/>
        <p:cNvGrpSpPr/>
        <p:nvPr/>
      </p:nvGrpSpPr>
      <p:grpSpPr>
        <a:xfrm>
          <a:off x="0" y="0"/>
          <a:ext cx="0" cy="0"/>
          <a:chOff x="0" y="0"/>
          <a:chExt cx="0" cy="0"/>
        </a:xfrm>
      </p:grpSpPr>
      <p:sp>
        <p:nvSpPr>
          <p:cNvPr id="2" name="標題 1"/>
          <p:cNvSpPr>
            <a:spLocks noGrp="1"/>
          </p:cNvSpPr>
          <p:nvPr>
            <p:ph type="title"/>
          </p:nvPr>
        </p:nvSpPr>
        <p:spPr>
          <a:xfrm>
            <a:off x="609600" y="1169988"/>
            <a:ext cx="10972800" cy="1066800"/>
          </a:xfrm>
        </p:spPr>
        <p:txBody>
          <a:bodyPr/>
          <a:lstStyle/>
          <a:p>
            <a:r>
              <a:rPr lang="zh-TW" altLang="en-US"/>
              <a:t>按一下以編輯母片標題樣式</a:t>
            </a:r>
          </a:p>
        </p:txBody>
      </p:sp>
      <p:sp>
        <p:nvSpPr>
          <p:cNvPr id="3" name="表格版面配置區 2"/>
          <p:cNvSpPr>
            <a:spLocks noGrp="1"/>
          </p:cNvSpPr>
          <p:nvPr>
            <p:ph type="tbl" idx="1"/>
          </p:nvPr>
        </p:nvSpPr>
        <p:spPr>
          <a:xfrm>
            <a:off x="624417" y="2276475"/>
            <a:ext cx="10972800" cy="4324350"/>
          </a:xfrm>
        </p:spPr>
        <p:txBody>
          <a:bodyPr/>
          <a:lstStyle/>
          <a:p>
            <a:pPr lvl="0"/>
            <a:r>
              <a:rPr lang="zh-TW" altLang="en-US" noProof="0"/>
              <a:t>按一下圖示以新增表格</a:t>
            </a:r>
          </a:p>
        </p:txBody>
      </p:sp>
      <p:sp>
        <p:nvSpPr>
          <p:cNvPr id="4" name="Date Placeholder 13"/>
          <p:cNvSpPr>
            <a:spLocks noGrp="1"/>
          </p:cNvSpPr>
          <p:nvPr>
            <p:ph type="dt" sz="half" idx="10"/>
          </p:nvPr>
        </p:nvSpPr>
        <p:spPr/>
        <p:txBody>
          <a:bodyPr/>
          <a:lstStyle>
            <a:lvl1pPr>
              <a:defRPr/>
            </a:lvl1pPr>
          </a:lstStyle>
          <a:p>
            <a:fld id="{F1BCBD23-0C21-44FF-925C-6B444C55876E}" type="datetime1">
              <a:rPr lang="zh-TW" altLang="en-US" smtClean="0"/>
              <a:t>2022/6/12</a:t>
            </a:fld>
            <a:endParaRPr lang="zh-TW" altLang="en-US"/>
          </a:p>
        </p:txBody>
      </p:sp>
      <p:sp>
        <p:nvSpPr>
          <p:cNvPr id="5" name="Footer Placeholder 2"/>
          <p:cNvSpPr>
            <a:spLocks noGrp="1"/>
          </p:cNvSpPr>
          <p:nvPr>
            <p:ph type="ftr" sz="quarter" idx="11"/>
          </p:nvPr>
        </p:nvSpPr>
        <p:spPr/>
        <p:txBody>
          <a:bodyPr/>
          <a:lstStyle>
            <a:lvl1pPr>
              <a:defRPr/>
            </a:lvl1pPr>
          </a:lstStyle>
          <a:p>
            <a:endParaRPr lang="zh-TW" altLang="en-US"/>
          </a:p>
        </p:txBody>
      </p:sp>
      <p:sp>
        <p:nvSpPr>
          <p:cNvPr id="6"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2662870130"/>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1_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914400" y="2130430"/>
            <a:ext cx="10363200" cy="1470025"/>
          </a:xfrm>
        </p:spPr>
        <p:txBody>
          <a:bodyPr/>
          <a:lstStyle/>
          <a:p>
            <a:r>
              <a:rPr lang="zh-TW" altLang="en-US"/>
              <a:t>按一下以編輯母片標題樣式</a:t>
            </a:r>
          </a:p>
        </p:txBody>
      </p:sp>
      <p:sp>
        <p:nvSpPr>
          <p:cNvPr id="3" name="副標題 2"/>
          <p:cNvSpPr>
            <a:spLocks noGrp="1"/>
          </p:cNvSpPr>
          <p:nvPr>
            <p:ph type="subTitle" idx="1"/>
          </p:nvPr>
        </p:nvSpPr>
        <p:spPr>
          <a:xfrm>
            <a:off x="1828800" y="3886200"/>
            <a:ext cx="8534400" cy="1752600"/>
          </a:xfrm>
        </p:spPr>
        <p:txBody>
          <a:bodyPr/>
          <a:lstStyle>
            <a:lvl1pPr marL="0" indent="0" algn="ctr">
              <a:buNone/>
              <a:defRPr/>
            </a:lvl1pPr>
            <a:lvl2pPr marL="257175" indent="0" algn="ctr">
              <a:buNone/>
              <a:defRPr/>
            </a:lvl2pPr>
            <a:lvl3pPr marL="514350" indent="0" algn="ctr">
              <a:buNone/>
              <a:defRPr/>
            </a:lvl3pPr>
            <a:lvl4pPr marL="771525" indent="0" algn="ctr">
              <a:buNone/>
              <a:defRPr/>
            </a:lvl4pPr>
            <a:lvl5pPr marL="1028700" indent="0" algn="ctr">
              <a:buNone/>
              <a:defRPr/>
            </a:lvl5pPr>
            <a:lvl6pPr marL="1285875" indent="0" algn="ctr">
              <a:buNone/>
              <a:defRPr/>
            </a:lvl6pPr>
            <a:lvl7pPr marL="1543050" indent="0" algn="ctr">
              <a:buNone/>
              <a:defRPr/>
            </a:lvl7pPr>
            <a:lvl8pPr marL="1800225" indent="0" algn="ctr">
              <a:buNone/>
              <a:defRPr/>
            </a:lvl8pPr>
            <a:lvl9pPr marL="2057400" indent="0" algn="ctr">
              <a:buNone/>
              <a:defRPr/>
            </a:lvl9pPr>
          </a:lstStyle>
          <a:p>
            <a:r>
              <a:rPr lang="zh-TW" altLang="en-US"/>
              <a:t>按一下以編輯母片副標題樣式</a:t>
            </a:r>
          </a:p>
        </p:txBody>
      </p:sp>
      <p:sp>
        <p:nvSpPr>
          <p:cNvPr id="4" name="Date Placeholder 13"/>
          <p:cNvSpPr>
            <a:spLocks noGrp="1"/>
          </p:cNvSpPr>
          <p:nvPr>
            <p:ph type="dt" sz="half" idx="10"/>
          </p:nvPr>
        </p:nvSpPr>
        <p:spPr/>
        <p:txBody>
          <a:bodyPr/>
          <a:lstStyle>
            <a:lvl1pPr>
              <a:defRPr/>
            </a:lvl1pPr>
          </a:lstStyle>
          <a:p>
            <a:fld id="{F1BCBD23-0C21-44FF-925C-6B444C55876E}" type="datetime1">
              <a:rPr lang="zh-TW" altLang="en-US" smtClean="0"/>
              <a:t>2022/6/12</a:t>
            </a:fld>
            <a:endParaRPr lang="zh-TW" altLang="en-US"/>
          </a:p>
        </p:txBody>
      </p:sp>
      <p:sp>
        <p:nvSpPr>
          <p:cNvPr id="5" name="Footer Placeholder 2"/>
          <p:cNvSpPr>
            <a:spLocks noGrp="1"/>
          </p:cNvSpPr>
          <p:nvPr>
            <p:ph type="ftr" sz="quarter" idx="11"/>
          </p:nvPr>
        </p:nvSpPr>
        <p:spPr/>
        <p:txBody>
          <a:bodyPr/>
          <a:lstStyle>
            <a:lvl1pPr>
              <a:defRPr/>
            </a:lvl1pPr>
          </a:lstStyle>
          <a:p>
            <a:endParaRPr lang="zh-TW" altLang="en-US"/>
          </a:p>
        </p:txBody>
      </p:sp>
      <p:sp>
        <p:nvSpPr>
          <p:cNvPr id="6"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3175700450"/>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1_只有標題">
    <p:spTree>
      <p:nvGrpSpPr>
        <p:cNvPr id="1" name=""/>
        <p:cNvGrpSpPr/>
        <p:nvPr/>
      </p:nvGrpSpPr>
      <p:grpSpPr>
        <a:xfrm>
          <a:off x="0" y="0"/>
          <a:ext cx="0" cy="0"/>
          <a:chOff x="0" y="0"/>
          <a:chExt cx="0" cy="0"/>
        </a:xfrm>
      </p:grpSpPr>
      <p:sp>
        <p:nvSpPr>
          <p:cNvPr id="2" name="標題 1"/>
          <p:cNvSpPr>
            <a:spLocks noGrp="1"/>
          </p:cNvSpPr>
          <p:nvPr>
            <p:ph type="title"/>
          </p:nvPr>
        </p:nvSpPr>
        <p:spPr>
          <a:xfrm>
            <a:off x="609600" y="1169988"/>
            <a:ext cx="10972800" cy="1066800"/>
          </a:xfrm>
        </p:spPr>
        <p:txBody>
          <a:bodyPr/>
          <a:lstStyle/>
          <a:p>
            <a:r>
              <a:rPr lang="zh-TW" altLang="en-US"/>
              <a:t>按一下以編輯母片標題樣式</a:t>
            </a:r>
          </a:p>
        </p:txBody>
      </p:sp>
      <p:sp>
        <p:nvSpPr>
          <p:cNvPr id="3" name="Date Placeholder 13"/>
          <p:cNvSpPr>
            <a:spLocks noGrp="1"/>
          </p:cNvSpPr>
          <p:nvPr>
            <p:ph type="dt" sz="half" idx="10"/>
          </p:nvPr>
        </p:nvSpPr>
        <p:spPr/>
        <p:txBody>
          <a:bodyPr/>
          <a:lstStyle>
            <a:lvl1pPr>
              <a:defRPr/>
            </a:lvl1pPr>
          </a:lstStyle>
          <a:p>
            <a:fld id="{F1BCBD23-0C21-44FF-925C-6B444C55876E}" type="datetime1">
              <a:rPr lang="zh-TW" altLang="en-US" smtClean="0"/>
              <a:t>2022/6/12</a:t>
            </a:fld>
            <a:endParaRPr lang="zh-TW" altLang="en-US"/>
          </a:p>
        </p:txBody>
      </p:sp>
      <p:sp>
        <p:nvSpPr>
          <p:cNvPr id="4" name="Footer Placeholder 2"/>
          <p:cNvSpPr>
            <a:spLocks noGrp="1"/>
          </p:cNvSpPr>
          <p:nvPr>
            <p:ph type="ftr" sz="quarter" idx="11"/>
          </p:nvPr>
        </p:nvSpPr>
        <p:spPr/>
        <p:txBody>
          <a:bodyPr/>
          <a:lstStyle>
            <a:lvl1pPr>
              <a:defRPr/>
            </a:lvl1pPr>
          </a:lstStyle>
          <a:p>
            <a:endParaRPr lang="zh-TW" altLang="en-US"/>
          </a:p>
        </p:txBody>
      </p:sp>
      <p:sp>
        <p:nvSpPr>
          <p:cNvPr id="5"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514861803"/>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chart" preserve="1">
  <p:cSld name="標題及圖表">
    <p:spTree>
      <p:nvGrpSpPr>
        <p:cNvPr id="1" name=""/>
        <p:cNvGrpSpPr/>
        <p:nvPr/>
      </p:nvGrpSpPr>
      <p:grpSpPr>
        <a:xfrm>
          <a:off x="0" y="0"/>
          <a:ext cx="0" cy="0"/>
          <a:chOff x="0" y="0"/>
          <a:chExt cx="0" cy="0"/>
        </a:xfrm>
      </p:grpSpPr>
      <p:sp>
        <p:nvSpPr>
          <p:cNvPr id="2" name="標題 1"/>
          <p:cNvSpPr>
            <a:spLocks noGrp="1"/>
          </p:cNvSpPr>
          <p:nvPr>
            <p:ph type="title"/>
          </p:nvPr>
        </p:nvSpPr>
        <p:spPr>
          <a:xfrm>
            <a:off x="609600" y="1169988"/>
            <a:ext cx="10972800" cy="1066800"/>
          </a:xfrm>
        </p:spPr>
        <p:txBody>
          <a:bodyPr/>
          <a:lstStyle/>
          <a:p>
            <a:r>
              <a:rPr lang="zh-TW" altLang="en-US"/>
              <a:t>按一下以編輯母片標題樣式</a:t>
            </a:r>
          </a:p>
        </p:txBody>
      </p:sp>
      <p:sp>
        <p:nvSpPr>
          <p:cNvPr id="3" name="圖表版面配置區 2"/>
          <p:cNvSpPr>
            <a:spLocks noGrp="1"/>
          </p:cNvSpPr>
          <p:nvPr>
            <p:ph type="chart" idx="1"/>
          </p:nvPr>
        </p:nvSpPr>
        <p:spPr>
          <a:xfrm>
            <a:off x="624417" y="2276475"/>
            <a:ext cx="10972800" cy="4324350"/>
          </a:xfrm>
        </p:spPr>
        <p:txBody>
          <a:bodyPr/>
          <a:lstStyle/>
          <a:p>
            <a:pPr lvl="0"/>
            <a:r>
              <a:rPr lang="zh-TW" altLang="en-US" noProof="0"/>
              <a:t>按一下圖示以新增圖表</a:t>
            </a:r>
          </a:p>
        </p:txBody>
      </p:sp>
      <p:sp>
        <p:nvSpPr>
          <p:cNvPr id="4" name="Date Placeholder 13"/>
          <p:cNvSpPr>
            <a:spLocks noGrp="1"/>
          </p:cNvSpPr>
          <p:nvPr>
            <p:ph type="dt" sz="half" idx="10"/>
          </p:nvPr>
        </p:nvSpPr>
        <p:spPr/>
        <p:txBody>
          <a:bodyPr/>
          <a:lstStyle>
            <a:lvl1pPr>
              <a:defRPr/>
            </a:lvl1pPr>
          </a:lstStyle>
          <a:p>
            <a:fld id="{F1BCBD23-0C21-44FF-925C-6B444C55876E}" type="datetime1">
              <a:rPr lang="zh-TW" altLang="en-US" smtClean="0"/>
              <a:t>2022/6/12</a:t>
            </a:fld>
            <a:endParaRPr lang="zh-TW" altLang="en-US"/>
          </a:p>
        </p:txBody>
      </p:sp>
      <p:sp>
        <p:nvSpPr>
          <p:cNvPr id="5" name="Footer Placeholder 2"/>
          <p:cNvSpPr>
            <a:spLocks noGrp="1"/>
          </p:cNvSpPr>
          <p:nvPr>
            <p:ph type="ftr" sz="quarter" idx="11"/>
          </p:nvPr>
        </p:nvSpPr>
        <p:spPr/>
        <p:txBody>
          <a:bodyPr/>
          <a:lstStyle>
            <a:lvl1pPr>
              <a:defRPr/>
            </a:lvl1pPr>
          </a:lstStyle>
          <a:p>
            <a:endParaRPr lang="zh-TW" altLang="en-US"/>
          </a:p>
        </p:txBody>
      </p:sp>
      <p:sp>
        <p:nvSpPr>
          <p:cNvPr id="6"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3994870700"/>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US" altLang="zh-TW" smtClean="0"/>
              <a:pPr algn="r"/>
              <a:t>‹#›</a:t>
            </a:fld>
            <a:endParaRPr lang="zh-TW" altLang="en-US"/>
          </a:p>
        </p:txBody>
      </p:sp>
    </p:spTree>
    <p:extLst>
      <p:ext uri="{BB962C8B-B14F-4D97-AF65-F5344CB8AC3E}">
        <p14:creationId xmlns:p14="http://schemas.microsoft.com/office/powerpoint/2010/main" val="1428255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a:xfrm>
            <a:off x="0" y="620713"/>
            <a:ext cx="11582400" cy="1066800"/>
          </a:xfrm>
        </p:spPr>
        <p:txBody>
          <a:bodyPr/>
          <a:lstStyle>
            <a:lvl1pPr>
              <a:defRPr sz="2400">
                <a:latin typeface="+mj-lt"/>
              </a:defRPr>
            </a:lvl1pPr>
          </a:lstStyle>
          <a:p>
            <a:r>
              <a:rPr lang="zh-TW" altLang="en-US"/>
              <a:t>按一下以編輯母片標題樣式</a:t>
            </a:r>
            <a:endParaRPr lang="en-US" dirty="0"/>
          </a:p>
        </p:txBody>
      </p:sp>
      <p:sp>
        <p:nvSpPr>
          <p:cNvPr id="3" name="Content Placeholder 2"/>
          <p:cNvSpPr>
            <a:spLocks noGrp="1"/>
          </p:cNvSpPr>
          <p:nvPr>
            <p:ph idx="1"/>
          </p:nvPr>
        </p:nvSpPr>
        <p:spPr/>
        <p:txBody>
          <a:bodyPr/>
          <a:lstStyle>
            <a:lvl1pPr>
              <a:defRPr sz="2000">
                <a:latin typeface="+mj-lt"/>
              </a:defRPr>
            </a:lvl1pPr>
            <a:lvl2pPr>
              <a:defRPr sz="1800">
                <a:solidFill>
                  <a:srgbClr val="002060"/>
                </a:solidFill>
                <a:latin typeface="+mj-lt"/>
              </a:defRPr>
            </a:lvl2pPr>
            <a:lvl3pPr>
              <a:defRPr sz="1600">
                <a:solidFill>
                  <a:srgbClr val="7030A0"/>
                </a:solidFill>
                <a:latin typeface="+mj-lt"/>
              </a:defRPr>
            </a:lvl3pPr>
            <a:lvl4pPr>
              <a:defRPr sz="1400">
                <a:latin typeface="+mj-lt"/>
              </a:defRPr>
            </a:lvl4pPr>
            <a:lvl5pPr>
              <a:defRPr sz="1200">
                <a:latin typeface="+mj-lt"/>
              </a:defRPr>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13"/>
          <p:cNvSpPr>
            <a:spLocks noGrp="1"/>
          </p:cNvSpPr>
          <p:nvPr>
            <p:ph type="dt" sz="half" idx="10"/>
          </p:nvPr>
        </p:nvSpPr>
        <p:spPr/>
        <p:txBody>
          <a:bodyPr/>
          <a:lstStyle>
            <a:lvl1pPr>
              <a:defRPr/>
            </a:lvl1pPr>
          </a:lstStyle>
          <a:p>
            <a:fld id="{53CB1C7F-91E8-43D5-BEEE-4654B31AC72F}" type="datetime1">
              <a:rPr lang="zh-TW" altLang="en-US" smtClean="0"/>
              <a:t>2022/6/12</a:t>
            </a:fld>
            <a:endParaRPr lang="zh-TW" altLang="en-US"/>
          </a:p>
        </p:txBody>
      </p:sp>
      <p:sp>
        <p:nvSpPr>
          <p:cNvPr id="5" name="Footer Placeholder 2"/>
          <p:cNvSpPr>
            <a:spLocks noGrp="1"/>
          </p:cNvSpPr>
          <p:nvPr>
            <p:ph type="ftr" sz="quarter" idx="11"/>
          </p:nvPr>
        </p:nvSpPr>
        <p:spPr/>
        <p:txBody>
          <a:bodyPr/>
          <a:lstStyle>
            <a:lvl1pPr>
              <a:defRPr/>
            </a:lvl1pPr>
          </a:lstStyle>
          <a:p>
            <a:endParaRPr lang="zh-TW" altLang="en-US"/>
          </a:p>
        </p:txBody>
      </p:sp>
      <p:sp>
        <p:nvSpPr>
          <p:cNvPr id="6"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4236583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題">
    <p:spTree>
      <p:nvGrpSpPr>
        <p:cNvPr id="1" name=""/>
        <p:cNvGrpSpPr/>
        <p:nvPr/>
      </p:nvGrpSpPr>
      <p:grpSpPr>
        <a:xfrm>
          <a:off x="0" y="0"/>
          <a:ext cx="0" cy="0"/>
          <a:chOff x="0" y="0"/>
          <a:chExt cx="0" cy="0"/>
        </a:xfrm>
      </p:grpSpPr>
      <p:sp>
        <p:nvSpPr>
          <p:cNvPr id="2" name="Title 1"/>
          <p:cNvSpPr>
            <a:spLocks noGrp="1"/>
          </p:cNvSpPr>
          <p:nvPr>
            <p:ph type="title"/>
          </p:nvPr>
        </p:nvSpPr>
        <p:spPr>
          <a:xfrm>
            <a:off x="963084" y="1981205"/>
            <a:ext cx="10363200" cy="1362075"/>
          </a:xfrm>
        </p:spPr>
        <p:txBody>
          <a:bodyPr anchor="b">
            <a:noAutofit/>
          </a:bodyPr>
          <a:lstStyle>
            <a:lvl1pPr algn="ctr">
              <a:buNone/>
              <a:defRPr sz="4800" b="1" cap="none" baseline="0">
                <a:ln w="12700">
                  <a:solidFill>
                    <a:schemeClr val="accent2">
                      <a:shade val="90000"/>
                      <a:satMod val="150000"/>
                    </a:schemeClr>
                  </a:solidFill>
                </a:ln>
                <a:solidFill>
                  <a:schemeClr val="tx1">
                    <a:lumMod val="75000"/>
                  </a:schemeClr>
                </a:solidFill>
                <a:effectLst>
                  <a:outerShdw blurRad="38100" dist="38100" dir="5400000" algn="tl" rotWithShape="0">
                    <a:srgbClr val="000000">
                      <a:alpha val="25000"/>
                    </a:srgbClr>
                  </a:outerShdw>
                </a:effectLst>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963084" y="3367088"/>
            <a:ext cx="10363200" cy="1509712"/>
          </a:xfrm>
        </p:spPr>
        <p:txBody>
          <a:bodyPr/>
          <a:lstStyle>
            <a:lvl1pPr marL="25718" indent="0">
              <a:buNone/>
              <a:defRPr sz="1181" b="0">
                <a:solidFill>
                  <a:schemeClr val="tx2"/>
                </a:solidFill>
              </a:defRPr>
            </a:lvl1pPr>
            <a:lvl2pPr>
              <a:buNone/>
              <a:defRPr sz="1013">
                <a:solidFill>
                  <a:schemeClr val="tx1">
                    <a:tint val="75000"/>
                  </a:schemeClr>
                </a:solidFill>
              </a:defRPr>
            </a:lvl2pPr>
            <a:lvl3pPr>
              <a:buNone/>
              <a:defRPr sz="900">
                <a:solidFill>
                  <a:schemeClr val="tx1">
                    <a:tint val="75000"/>
                  </a:schemeClr>
                </a:solidFill>
              </a:defRPr>
            </a:lvl3pPr>
            <a:lvl4pPr>
              <a:buNone/>
              <a:defRPr sz="788">
                <a:solidFill>
                  <a:schemeClr val="tx1">
                    <a:tint val="75000"/>
                  </a:schemeClr>
                </a:solidFill>
              </a:defRPr>
            </a:lvl4pPr>
            <a:lvl5pPr>
              <a:buNone/>
              <a:defRPr sz="788">
                <a:solidFill>
                  <a:schemeClr val="tx1">
                    <a:tint val="75000"/>
                  </a:schemeClr>
                </a:solidFill>
              </a:defRPr>
            </a:lvl5pPr>
          </a:lstStyle>
          <a:p>
            <a:pPr lvl="0"/>
            <a:r>
              <a:rPr lang="zh-TW" altLang="en-US"/>
              <a:t>編輯母片文字樣式</a:t>
            </a:r>
          </a:p>
        </p:txBody>
      </p:sp>
      <p:sp>
        <p:nvSpPr>
          <p:cNvPr id="4" name="Date Placeholder 13"/>
          <p:cNvSpPr>
            <a:spLocks noGrp="1"/>
          </p:cNvSpPr>
          <p:nvPr>
            <p:ph type="dt" sz="half" idx="10"/>
          </p:nvPr>
        </p:nvSpPr>
        <p:spPr/>
        <p:txBody>
          <a:bodyPr/>
          <a:lstStyle>
            <a:lvl1pPr>
              <a:defRPr/>
            </a:lvl1pPr>
          </a:lstStyle>
          <a:p>
            <a:fld id="{F1BCBD23-0C21-44FF-925C-6B444C55876E}" type="datetime1">
              <a:rPr lang="zh-TW" altLang="en-US" smtClean="0"/>
              <a:t>2022/6/12</a:t>
            </a:fld>
            <a:endParaRPr lang="zh-TW" altLang="en-US"/>
          </a:p>
        </p:txBody>
      </p:sp>
      <p:sp>
        <p:nvSpPr>
          <p:cNvPr id="5" name="Footer Placeholder 2"/>
          <p:cNvSpPr>
            <a:spLocks noGrp="1"/>
          </p:cNvSpPr>
          <p:nvPr>
            <p:ph type="ftr" sz="quarter" idx="11"/>
          </p:nvPr>
        </p:nvSpPr>
        <p:spPr/>
        <p:txBody>
          <a:bodyPr/>
          <a:lstStyle>
            <a:lvl1pPr>
              <a:defRPr/>
            </a:lvl1pPr>
          </a:lstStyle>
          <a:p>
            <a:endParaRPr lang="zh-TW" altLang="en-US"/>
          </a:p>
        </p:txBody>
      </p:sp>
      <p:sp>
        <p:nvSpPr>
          <p:cNvPr id="6"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1467780195"/>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a:p>
        </p:txBody>
      </p:sp>
      <p:sp>
        <p:nvSpPr>
          <p:cNvPr id="3" name="Content Placeholder 2"/>
          <p:cNvSpPr>
            <a:spLocks noGrp="1"/>
          </p:cNvSpPr>
          <p:nvPr>
            <p:ph sz="half" idx="1"/>
          </p:nvPr>
        </p:nvSpPr>
        <p:spPr>
          <a:xfrm>
            <a:off x="609600" y="2249429"/>
            <a:ext cx="5384800" cy="4525963"/>
          </a:xfrm>
        </p:spPr>
        <p:txBody>
          <a:bodyPr/>
          <a:lstStyle>
            <a:lvl1pPr>
              <a:defRPr sz="1125"/>
            </a:lvl1pPr>
            <a:lvl2pPr>
              <a:defRPr sz="1069"/>
            </a:lvl2pPr>
            <a:lvl3pPr>
              <a:defRPr sz="1013"/>
            </a:lvl3pPr>
            <a:lvl4pPr>
              <a:defRPr sz="1013"/>
            </a:lvl4pPr>
            <a:lvl5pPr>
              <a:defRPr sz="1013"/>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Content Placeholder 3"/>
          <p:cNvSpPr>
            <a:spLocks noGrp="1"/>
          </p:cNvSpPr>
          <p:nvPr>
            <p:ph sz="half" idx="2"/>
          </p:nvPr>
        </p:nvSpPr>
        <p:spPr>
          <a:xfrm>
            <a:off x="6197600" y="2249429"/>
            <a:ext cx="5384800" cy="4525963"/>
          </a:xfrm>
        </p:spPr>
        <p:txBody>
          <a:bodyPr/>
          <a:lstStyle>
            <a:lvl1pPr>
              <a:defRPr sz="1125"/>
            </a:lvl1pPr>
            <a:lvl2pPr>
              <a:defRPr sz="1069"/>
            </a:lvl2pPr>
            <a:lvl3pPr>
              <a:defRPr sz="1013"/>
            </a:lvl3pPr>
            <a:lvl4pPr>
              <a:defRPr sz="1013"/>
            </a:lvl4pPr>
            <a:lvl5pPr>
              <a:defRPr sz="1013"/>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Date Placeholder 13"/>
          <p:cNvSpPr>
            <a:spLocks noGrp="1"/>
          </p:cNvSpPr>
          <p:nvPr>
            <p:ph type="dt" sz="half" idx="10"/>
          </p:nvPr>
        </p:nvSpPr>
        <p:spPr/>
        <p:txBody>
          <a:bodyPr/>
          <a:lstStyle>
            <a:lvl1pPr>
              <a:defRPr/>
            </a:lvl1pPr>
          </a:lstStyle>
          <a:p>
            <a:fld id="{2FF5ECBC-75D7-4E92-A6DA-E5A61CC05057}" type="datetime1">
              <a:rPr lang="zh-TW" altLang="en-US" smtClean="0"/>
              <a:t>2022/6/12</a:t>
            </a:fld>
            <a:endParaRPr lang="zh-TW" altLang="en-US"/>
          </a:p>
        </p:txBody>
      </p:sp>
      <p:sp>
        <p:nvSpPr>
          <p:cNvPr id="6" name="Footer Placeholder 2"/>
          <p:cNvSpPr>
            <a:spLocks noGrp="1"/>
          </p:cNvSpPr>
          <p:nvPr>
            <p:ph type="ftr" sz="quarter" idx="11"/>
          </p:nvPr>
        </p:nvSpPr>
        <p:spPr/>
        <p:txBody>
          <a:bodyPr/>
          <a:lstStyle>
            <a:lvl1pPr>
              <a:defRPr/>
            </a:lvl1pPr>
          </a:lstStyle>
          <a:p>
            <a:endParaRPr lang="zh-TW" altLang="en-US"/>
          </a:p>
        </p:txBody>
      </p:sp>
      <p:sp>
        <p:nvSpPr>
          <p:cNvPr id="7"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10020659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508000" y="1143000"/>
            <a:ext cx="11176000" cy="1069848"/>
          </a:xfrm>
        </p:spPr>
        <p:txBody>
          <a:bodyPr/>
          <a:lstStyle>
            <a:lvl1pPr>
              <a:defRPr sz="2250" b="0" i="0" cap="none" baseline="0"/>
            </a:lvl1pPr>
          </a:lstStyle>
          <a:p>
            <a:r>
              <a:rPr lang="zh-TW" altLang="en-US"/>
              <a:t>按一下以編輯母片標題樣式</a:t>
            </a:r>
            <a:endParaRPr lang="en-US"/>
          </a:p>
        </p:txBody>
      </p:sp>
      <p:sp>
        <p:nvSpPr>
          <p:cNvPr id="3" name="Text Placeholder 2"/>
          <p:cNvSpPr>
            <a:spLocks noGrp="1"/>
          </p:cNvSpPr>
          <p:nvPr>
            <p:ph type="body" idx="1"/>
          </p:nvPr>
        </p:nvSpPr>
        <p:spPr>
          <a:xfrm>
            <a:off x="508000" y="2244970"/>
            <a:ext cx="5388864" cy="457200"/>
          </a:xfrm>
          <a:solidFill>
            <a:schemeClr val="accent2">
              <a:satMod val="150000"/>
              <a:alpha val="25000"/>
            </a:schemeClr>
          </a:solidFill>
          <a:ln w="12700">
            <a:solidFill>
              <a:schemeClr val="accent2"/>
            </a:solidFill>
          </a:ln>
        </p:spPr>
        <p:txBody>
          <a:bodyPr anchor="ctr">
            <a:noAutofit/>
          </a:bodyPr>
          <a:lstStyle>
            <a:lvl1pPr marL="25718" indent="0">
              <a:buNone/>
              <a:defRPr sz="1069" b="1">
                <a:solidFill>
                  <a:schemeClr val="tx1">
                    <a:tint val="95000"/>
                  </a:schemeClr>
                </a:solidFill>
              </a:defRPr>
            </a:lvl1pPr>
            <a:lvl2pPr>
              <a:buNone/>
              <a:defRPr sz="1125" b="1"/>
            </a:lvl2pPr>
            <a:lvl3pPr>
              <a:buNone/>
              <a:defRPr sz="1013" b="1"/>
            </a:lvl3pPr>
            <a:lvl4pPr>
              <a:buNone/>
              <a:defRPr sz="900" b="1"/>
            </a:lvl4pPr>
            <a:lvl5pPr>
              <a:buNone/>
              <a:defRPr sz="900" b="1"/>
            </a:lvl5pPr>
          </a:lstStyle>
          <a:p>
            <a:pPr lvl="0"/>
            <a:r>
              <a:rPr lang="zh-TW" altLang="en-US"/>
              <a:t>編輯母片文字樣式</a:t>
            </a:r>
          </a:p>
        </p:txBody>
      </p:sp>
      <p:sp>
        <p:nvSpPr>
          <p:cNvPr id="4" name="Text Placeholder 3"/>
          <p:cNvSpPr>
            <a:spLocks noGrp="1"/>
          </p:cNvSpPr>
          <p:nvPr>
            <p:ph type="body" sz="half" idx="3"/>
          </p:nvPr>
        </p:nvSpPr>
        <p:spPr>
          <a:xfrm>
            <a:off x="6294970" y="2244970"/>
            <a:ext cx="5389033" cy="457200"/>
          </a:xfrm>
          <a:solidFill>
            <a:schemeClr val="accent2">
              <a:satMod val="150000"/>
              <a:alpha val="25000"/>
            </a:schemeClr>
          </a:solidFill>
          <a:ln w="12700">
            <a:solidFill>
              <a:schemeClr val="accent2"/>
            </a:solidFill>
          </a:ln>
        </p:spPr>
        <p:txBody>
          <a:bodyPr anchor="ctr">
            <a:noAutofit/>
          </a:bodyPr>
          <a:lstStyle>
            <a:lvl1pPr marL="25718" indent="0">
              <a:buNone/>
              <a:defRPr sz="1069" b="1">
                <a:solidFill>
                  <a:schemeClr val="tx1">
                    <a:tint val="95000"/>
                  </a:schemeClr>
                </a:solidFill>
              </a:defRPr>
            </a:lvl1pPr>
            <a:lvl2pPr>
              <a:buNone/>
              <a:defRPr sz="1125" b="1"/>
            </a:lvl2pPr>
            <a:lvl3pPr>
              <a:buNone/>
              <a:defRPr sz="1013" b="1"/>
            </a:lvl3pPr>
            <a:lvl4pPr>
              <a:buNone/>
              <a:defRPr sz="900" b="1"/>
            </a:lvl4pPr>
            <a:lvl5pPr>
              <a:buNone/>
              <a:defRPr sz="900" b="1"/>
            </a:lvl5pPr>
          </a:lstStyle>
          <a:p>
            <a:pPr lvl="0"/>
            <a:r>
              <a:rPr lang="zh-TW" altLang="en-US"/>
              <a:t>編輯母片文字樣式</a:t>
            </a:r>
          </a:p>
        </p:txBody>
      </p:sp>
      <p:sp>
        <p:nvSpPr>
          <p:cNvPr id="5" name="Content Placeholder 4"/>
          <p:cNvSpPr>
            <a:spLocks noGrp="1"/>
          </p:cNvSpPr>
          <p:nvPr>
            <p:ph sz="quarter" idx="2"/>
          </p:nvPr>
        </p:nvSpPr>
        <p:spPr>
          <a:xfrm>
            <a:off x="508000" y="2708519"/>
            <a:ext cx="5388864" cy="3886200"/>
          </a:xfrm>
        </p:spPr>
        <p:txBody>
          <a:bodyPr/>
          <a:lstStyle>
            <a:lvl1pPr>
              <a:defRPr sz="1125"/>
            </a:lvl1pPr>
            <a:lvl2pPr>
              <a:defRPr sz="1125"/>
            </a:lvl2pPr>
            <a:lvl3pPr>
              <a:defRPr sz="1013"/>
            </a:lvl3pPr>
            <a:lvl4pPr>
              <a:defRPr sz="900"/>
            </a:lvl4pPr>
            <a:lvl5pPr>
              <a:defRPr sz="900"/>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6" name="Content Placeholder 5"/>
          <p:cNvSpPr>
            <a:spLocks noGrp="1"/>
          </p:cNvSpPr>
          <p:nvPr>
            <p:ph sz="quarter" idx="4"/>
          </p:nvPr>
        </p:nvSpPr>
        <p:spPr>
          <a:xfrm>
            <a:off x="6291076" y="2708519"/>
            <a:ext cx="5389033" cy="3886200"/>
          </a:xfrm>
        </p:spPr>
        <p:txBody>
          <a:bodyPr/>
          <a:lstStyle>
            <a:lvl1pPr>
              <a:defRPr sz="1125"/>
            </a:lvl1pPr>
            <a:lvl2pPr>
              <a:defRPr sz="1125"/>
            </a:lvl2pPr>
            <a:lvl3pPr>
              <a:defRPr sz="1013"/>
            </a:lvl3pPr>
            <a:lvl4pPr>
              <a:defRPr sz="900"/>
            </a:lvl4pPr>
            <a:lvl5pPr>
              <a:defRPr sz="900"/>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7" name="Date Placeholder 13"/>
          <p:cNvSpPr>
            <a:spLocks noGrp="1"/>
          </p:cNvSpPr>
          <p:nvPr>
            <p:ph type="dt" sz="half" idx="10"/>
          </p:nvPr>
        </p:nvSpPr>
        <p:spPr/>
        <p:txBody>
          <a:bodyPr/>
          <a:lstStyle>
            <a:lvl1pPr>
              <a:defRPr/>
            </a:lvl1pPr>
          </a:lstStyle>
          <a:p>
            <a:fld id="{9B7792BD-C1B3-4730-AEDC-1261E14F33A0}" type="datetime1">
              <a:rPr lang="zh-TW" altLang="en-US" smtClean="0"/>
              <a:t>2022/6/12</a:t>
            </a:fld>
            <a:endParaRPr lang="zh-TW" altLang="en-US"/>
          </a:p>
        </p:txBody>
      </p:sp>
      <p:sp>
        <p:nvSpPr>
          <p:cNvPr id="8" name="Footer Placeholder 2"/>
          <p:cNvSpPr>
            <a:spLocks noGrp="1"/>
          </p:cNvSpPr>
          <p:nvPr>
            <p:ph type="ftr" sz="quarter" idx="11"/>
          </p:nvPr>
        </p:nvSpPr>
        <p:spPr/>
        <p:txBody>
          <a:bodyPr/>
          <a:lstStyle>
            <a:lvl1pPr>
              <a:defRPr/>
            </a:lvl1pPr>
          </a:lstStyle>
          <a:p>
            <a:endParaRPr lang="zh-TW" altLang="en-US"/>
          </a:p>
        </p:txBody>
      </p:sp>
      <p:sp>
        <p:nvSpPr>
          <p:cNvPr id="9"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1437205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3"/>
          <p:cNvSpPr>
            <a:spLocks noGrp="1"/>
          </p:cNvSpPr>
          <p:nvPr>
            <p:ph type="dt" sz="half" idx="10"/>
          </p:nvPr>
        </p:nvSpPr>
        <p:spPr/>
        <p:txBody>
          <a:bodyPr/>
          <a:lstStyle>
            <a:lvl1pPr>
              <a:defRPr/>
            </a:lvl1pPr>
          </a:lstStyle>
          <a:p>
            <a:fld id="{CC88099F-6083-417A-91B4-07F67E91F2D3}" type="datetime1">
              <a:rPr lang="zh-TW" altLang="en-US" smtClean="0"/>
              <a:t>2022/6/12</a:t>
            </a:fld>
            <a:endParaRPr lang="zh-TW" altLang="en-US"/>
          </a:p>
        </p:txBody>
      </p:sp>
      <p:sp>
        <p:nvSpPr>
          <p:cNvPr id="3" name="Footer Placeholder 2"/>
          <p:cNvSpPr>
            <a:spLocks noGrp="1"/>
          </p:cNvSpPr>
          <p:nvPr>
            <p:ph type="ftr" sz="quarter" idx="11"/>
          </p:nvPr>
        </p:nvSpPr>
        <p:spPr/>
        <p:txBody>
          <a:bodyPr/>
          <a:lstStyle>
            <a:lvl1pPr>
              <a:defRPr/>
            </a:lvl1pPr>
          </a:lstStyle>
          <a:p>
            <a:endParaRPr lang="zh-TW" altLang="en-US"/>
          </a:p>
        </p:txBody>
      </p:sp>
      <p:sp>
        <p:nvSpPr>
          <p:cNvPr id="4"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1595672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7137995" y="1101970"/>
            <a:ext cx="4511040" cy="877824"/>
          </a:xfrm>
        </p:spPr>
        <p:txBody>
          <a:bodyPr anchor="b"/>
          <a:lstStyle>
            <a:lvl1pPr algn="l">
              <a:buNone/>
              <a:defRPr sz="1013" b="1"/>
            </a:lvl1pPr>
          </a:lstStyle>
          <a:p>
            <a:r>
              <a:rPr lang="zh-TW" altLang="en-US"/>
              <a:t>按一下以編輯母片標題樣式</a:t>
            </a:r>
            <a:endParaRPr lang="en-US"/>
          </a:p>
        </p:txBody>
      </p:sp>
      <p:sp>
        <p:nvSpPr>
          <p:cNvPr id="3" name="Text Placeholder 2"/>
          <p:cNvSpPr>
            <a:spLocks noGrp="1"/>
          </p:cNvSpPr>
          <p:nvPr>
            <p:ph type="body" idx="2"/>
          </p:nvPr>
        </p:nvSpPr>
        <p:spPr>
          <a:xfrm>
            <a:off x="7137995" y="2010727"/>
            <a:ext cx="4511040" cy="4617720"/>
          </a:xfrm>
        </p:spPr>
        <p:txBody>
          <a:bodyPr/>
          <a:lstStyle>
            <a:lvl1pPr marL="5144" indent="0">
              <a:buNone/>
              <a:defRPr sz="788"/>
            </a:lvl1pPr>
            <a:lvl2pPr>
              <a:buNone/>
              <a:defRPr sz="675"/>
            </a:lvl2pPr>
            <a:lvl3pPr>
              <a:buNone/>
              <a:defRPr sz="563"/>
            </a:lvl3pPr>
            <a:lvl4pPr>
              <a:buNone/>
              <a:defRPr sz="506"/>
            </a:lvl4pPr>
            <a:lvl5pPr>
              <a:buNone/>
              <a:defRPr sz="506"/>
            </a:lvl5pPr>
          </a:lstStyle>
          <a:p>
            <a:pPr lvl="0"/>
            <a:r>
              <a:rPr lang="zh-TW" altLang="en-US"/>
              <a:t>編輯母片文字樣式</a:t>
            </a:r>
          </a:p>
        </p:txBody>
      </p:sp>
      <p:sp>
        <p:nvSpPr>
          <p:cNvPr id="4" name="Content Placeholder 3"/>
          <p:cNvSpPr>
            <a:spLocks noGrp="1"/>
          </p:cNvSpPr>
          <p:nvPr>
            <p:ph sz="half" idx="1"/>
          </p:nvPr>
        </p:nvSpPr>
        <p:spPr>
          <a:xfrm>
            <a:off x="203200" y="776287"/>
            <a:ext cx="6803136" cy="5852160"/>
          </a:xfrm>
        </p:spPr>
        <p:txBody>
          <a:bodyPr/>
          <a:lstStyle>
            <a:lvl1pPr>
              <a:defRPr sz="1800"/>
            </a:lvl1pPr>
            <a:lvl2pPr>
              <a:defRPr sz="1575"/>
            </a:lvl2pPr>
            <a:lvl3pPr>
              <a:defRPr sz="1350"/>
            </a:lvl3pPr>
            <a:lvl4pPr>
              <a:defRPr sz="1125"/>
            </a:lvl4pPr>
            <a:lvl5pPr>
              <a:defRPr sz="1125"/>
            </a:lvl5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Date Placeholder 13"/>
          <p:cNvSpPr>
            <a:spLocks noGrp="1"/>
          </p:cNvSpPr>
          <p:nvPr>
            <p:ph type="dt" sz="half" idx="10"/>
          </p:nvPr>
        </p:nvSpPr>
        <p:spPr/>
        <p:txBody>
          <a:bodyPr/>
          <a:lstStyle>
            <a:lvl1pPr>
              <a:defRPr/>
            </a:lvl1pPr>
          </a:lstStyle>
          <a:p>
            <a:fld id="{3852E897-83EE-45A1-9541-8196F21AF618}" type="datetime1">
              <a:rPr lang="zh-TW" altLang="en-US" smtClean="0"/>
              <a:t>2022/6/12</a:t>
            </a:fld>
            <a:endParaRPr lang="zh-TW" altLang="en-US"/>
          </a:p>
        </p:txBody>
      </p:sp>
      <p:sp>
        <p:nvSpPr>
          <p:cNvPr id="6" name="Footer Placeholder 2"/>
          <p:cNvSpPr>
            <a:spLocks noGrp="1"/>
          </p:cNvSpPr>
          <p:nvPr>
            <p:ph type="ftr" sz="quarter" idx="11"/>
          </p:nvPr>
        </p:nvSpPr>
        <p:spPr/>
        <p:txBody>
          <a:bodyPr/>
          <a:lstStyle>
            <a:lvl1pPr>
              <a:defRPr/>
            </a:lvl1pPr>
          </a:lstStyle>
          <a:p>
            <a:endParaRPr lang="zh-TW" altLang="en-US"/>
          </a:p>
        </p:txBody>
      </p:sp>
      <p:sp>
        <p:nvSpPr>
          <p:cNvPr id="7"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29989402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7253915" y="1109162"/>
            <a:ext cx="782404" cy="4681637"/>
          </a:xfrm>
        </p:spPr>
        <p:txBody>
          <a:bodyPr vert="vert270" lIns="45720" tIns="0" rIns="45720" anchor="t"/>
          <a:lstStyle>
            <a:lvl1pPr algn="ctr">
              <a:buNone/>
              <a:defRPr sz="1125" b="1"/>
            </a:lvl1pPr>
          </a:lstStyle>
          <a:p>
            <a:r>
              <a:rPr lang="zh-TW" altLang="en-US"/>
              <a:t>按一下以編輯母片標題樣式</a:t>
            </a:r>
            <a:endParaRPr lang="en-US"/>
          </a:p>
        </p:txBody>
      </p:sp>
      <p:sp>
        <p:nvSpPr>
          <p:cNvPr id="3" name="Picture Placeholder 2"/>
          <p:cNvSpPr>
            <a:spLocks noGrp="1"/>
          </p:cNvSpPr>
          <p:nvPr>
            <p:ph type="pic" idx="1"/>
          </p:nvPr>
        </p:nvSpPr>
        <p:spPr>
          <a:xfrm>
            <a:off x="538228" y="1143000"/>
            <a:ext cx="6096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normAutofit/>
          </a:bodyPr>
          <a:lstStyle>
            <a:lvl1pPr marL="0" indent="0">
              <a:buNone/>
              <a:defRPr sz="1800"/>
            </a:lvl1pPr>
          </a:lstStyle>
          <a:p>
            <a:pPr lvl="0"/>
            <a:r>
              <a:rPr lang="zh-TW" altLang="en-US" noProof="0"/>
              <a:t>按一下圖示以新增圖片</a:t>
            </a:r>
            <a:endParaRPr lang="en-US" noProof="0" dirty="0"/>
          </a:p>
        </p:txBody>
      </p:sp>
      <p:sp>
        <p:nvSpPr>
          <p:cNvPr id="4" name="Text Placeholder 3"/>
          <p:cNvSpPr>
            <a:spLocks noGrp="1"/>
          </p:cNvSpPr>
          <p:nvPr>
            <p:ph type="body" sz="half" idx="2"/>
          </p:nvPr>
        </p:nvSpPr>
        <p:spPr>
          <a:xfrm>
            <a:off x="8117924" y="3274313"/>
            <a:ext cx="3454400" cy="2516489"/>
          </a:xfrm>
        </p:spPr>
        <p:txBody>
          <a:bodyPr lIns="0" tIns="0" rIns="45720"/>
          <a:lstStyle>
            <a:lvl1pPr marL="0" indent="0">
              <a:lnSpc>
                <a:spcPct val="100000"/>
              </a:lnSpc>
              <a:spcBef>
                <a:spcPts val="0"/>
              </a:spcBef>
              <a:buFontTx/>
              <a:buNone/>
              <a:defRPr sz="731"/>
            </a:lvl1pPr>
            <a:lvl2pPr>
              <a:buFontTx/>
              <a:buNone/>
              <a:defRPr sz="675"/>
            </a:lvl2pPr>
            <a:lvl3pPr>
              <a:buFontTx/>
              <a:buNone/>
              <a:defRPr sz="563"/>
            </a:lvl3pPr>
            <a:lvl4pPr>
              <a:buFontTx/>
              <a:buNone/>
              <a:defRPr sz="506"/>
            </a:lvl4pPr>
            <a:lvl5pPr>
              <a:buFontTx/>
              <a:buNone/>
              <a:defRPr sz="506"/>
            </a:lvl5pPr>
          </a:lstStyle>
          <a:p>
            <a:pPr lvl="0"/>
            <a:r>
              <a:rPr lang="zh-TW" altLang="en-US"/>
              <a:t>編輯母片文字樣式</a:t>
            </a:r>
          </a:p>
        </p:txBody>
      </p:sp>
      <p:sp>
        <p:nvSpPr>
          <p:cNvPr id="5" name="Date Placeholder 13"/>
          <p:cNvSpPr>
            <a:spLocks noGrp="1"/>
          </p:cNvSpPr>
          <p:nvPr>
            <p:ph type="dt" sz="half" idx="10"/>
          </p:nvPr>
        </p:nvSpPr>
        <p:spPr/>
        <p:txBody>
          <a:bodyPr/>
          <a:lstStyle>
            <a:lvl1pPr>
              <a:defRPr/>
            </a:lvl1pPr>
          </a:lstStyle>
          <a:p>
            <a:fld id="{2B604F8F-E36F-44BB-942F-CBFBD841E80C}" type="datetime1">
              <a:rPr lang="zh-TW" altLang="en-US" smtClean="0"/>
              <a:t>2022/6/12</a:t>
            </a:fld>
            <a:endParaRPr lang="zh-TW" altLang="en-US"/>
          </a:p>
        </p:txBody>
      </p:sp>
      <p:sp>
        <p:nvSpPr>
          <p:cNvPr id="6" name="Footer Placeholder 2"/>
          <p:cNvSpPr>
            <a:spLocks noGrp="1"/>
          </p:cNvSpPr>
          <p:nvPr>
            <p:ph type="ftr" sz="quarter" idx="11"/>
          </p:nvPr>
        </p:nvSpPr>
        <p:spPr/>
        <p:txBody>
          <a:bodyPr/>
          <a:lstStyle>
            <a:lvl1pPr>
              <a:defRPr/>
            </a:lvl1pPr>
          </a:lstStyle>
          <a:p>
            <a:endParaRPr lang="zh-TW" altLang="en-US"/>
          </a:p>
        </p:txBody>
      </p:sp>
      <p:sp>
        <p:nvSpPr>
          <p:cNvPr id="7"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3287475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Date Placeholder 13"/>
          <p:cNvSpPr>
            <a:spLocks noGrp="1"/>
          </p:cNvSpPr>
          <p:nvPr>
            <p:ph type="dt" sz="half" idx="10"/>
          </p:nvPr>
        </p:nvSpPr>
        <p:spPr/>
        <p:txBody>
          <a:bodyPr/>
          <a:lstStyle>
            <a:lvl1pPr>
              <a:defRPr/>
            </a:lvl1pPr>
          </a:lstStyle>
          <a:p>
            <a:fld id="{CE088169-0977-48A8-85EF-1864E048F152}" type="datetime1">
              <a:rPr lang="zh-TW" altLang="en-US" smtClean="0"/>
              <a:t>2022/6/12</a:t>
            </a:fld>
            <a:endParaRPr lang="zh-TW" altLang="en-US"/>
          </a:p>
        </p:txBody>
      </p:sp>
      <p:sp>
        <p:nvSpPr>
          <p:cNvPr id="5" name="Footer Placeholder 2"/>
          <p:cNvSpPr>
            <a:spLocks noGrp="1"/>
          </p:cNvSpPr>
          <p:nvPr>
            <p:ph type="ftr" sz="quarter" idx="11"/>
          </p:nvPr>
        </p:nvSpPr>
        <p:spPr/>
        <p:txBody>
          <a:bodyPr/>
          <a:lstStyle>
            <a:lvl1pPr>
              <a:defRPr/>
            </a:lvl1pPr>
          </a:lstStyle>
          <a:p>
            <a:endParaRPr lang="zh-TW" altLang="en-US"/>
          </a:p>
        </p:txBody>
      </p:sp>
      <p:sp>
        <p:nvSpPr>
          <p:cNvPr id="6" name="Slide Number Placeholder 22"/>
          <p:cNvSpPr>
            <a:spLocks noGrp="1"/>
          </p:cNvSpPr>
          <p:nvPr>
            <p:ph type="sldNum" sz="quarter" idx="12"/>
          </p:nvPr>
        </p:nvSpPr>
        <p:spPr/>
        <p:txBody>
          <a:bodyPr/>
          <a:lstStyle>
            <a:lvl1pPr>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9875680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 name="Rectangle 27"/>
          <p:cNvSpPr/>
          <p:nvPr/>
        </p:nvSpPr>
        <p:spPr>
          <a:xfrm>
            <a:off x="0" y="366718"/>
            <a:ext cx="12192000" cy="8413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29" name="Rectangle 28"/>
          <p:cNvSpPr/>
          <p:nvPr/>
        </p:nvSpPr>
        <p:spPr>
          <a:xfrm>
            <a:off x="0" y="0"/>
            <a:ext cx="12192000" cy="31115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30" name="Rectangle 29"/>
          <p:cNvSpPr/>
          <p:nvPr/>
        </p:nvSpPr>
        <p:spPr>
          <a:xfrm>
            <a:off x="0" y="307980"/>
            <a:ext cx="12192000" cy="92075"/>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31" name="Rectangle 30"/>
          <p:cNvSpPr/>
          <p:nvPr/>
        </p:nvSpPr>
        <p:spPr>
          <a:xfrm flipV="1">
            <a:off x="7213600" y="360368"/>
            <a:ext cx="4978400" cy="904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32" name="Rectangle 31"/>
          <p:cNvSpPr/>
          <p:nvPr/>
        </p:nvSpPr>
        <p:spPr>
          <a:xfrm flipV="1">
            <a:off x="7213600" y="439743"/>
            <a:ext cx="4978400" cy="18097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useBgFill="1">
        <p:nvSpPr>
          <p:cNvPr id="33" name="Rounded Rectangle 32"/>
          <p:cNvSpPr/>
          <p:nvPr/>
        </p:nvSpPr>
        <p:spPr bwMode="white">
          <a:xfrm>
            <a:off x="7209370" y="496889"/>
            <a:ext cx="4085167" cy="28575"/>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useBgFill="1">
        <p:nvSpPr>
          <p:cNvPr id="34" name="Rounded Rectangle 33"/>
          <p:cNvSpPr/>
          <p:nvPr/>
        </p:nvSpPr>
        <p:spPr bwMode="white">
          <a:xfrm>
            <a:off x="9831917" y="588963"/>
            <a:ext cx="2133600" cy="3651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35" name="Rectangle 34"/>
          <p:cNvSpPr/>
          <p:nvPr/>
        </p:nvSpPr>
        <p:spPr bwMode="invGray">
          <a:xfrm>
            <a:off x="12113684" y="-1588"/>
            <a:ext cx="7620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36" name="Rectangle 35"/>
          <p:cNvSpPr/>
          <p:nvPr/>
        </p:nvSpPr>
        <p:spPr bwMode="invGray">
          <a:xfrm>
            <a:off x="12058651" y="-1588"/>
            <a:ext cx="38100" cy="620713"/>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37" name="Rectangle 36"/>
          <p:cNvSpPr/>
          <p:nvPr/>
        </p:nvSpPr>
        <p:spPr bwMode="invGray">
          <a:xfrm>
            <a:off x="12033251" y="-1588"/>
            <a:ext cx="12700" cy="620713"/>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38" name="Rectangle 37"/>
          <p:cNvSpPr/>
          <p:nvPr/>
        </p:nvSpPr>
        <p:spPr bwMode="invGray">
          <a:xfrm>
            <a:off x="11967633" y="-1588"/>
            <a:ext cx="35984" cy="620713"/>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39" name="Rectangle 38"/>
          <p:cNvSpPr/>
          <p:nvPr/>
        </p:nvSpPr>
        <p:spPr bwMode="invGray">
          <a:xfrm>
            <a:off x="11887203" y="0"/>
            <a:ext cx="74084" cy="585788"/>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40" name="Rectangle 39"/>
          <p:cNvSpPr/>
          <p:nvPr/>
        </p:nvSpPr>
        <p:spPr bwMode="invGray">
          <a:xfrm>
            <a:off x="11832167" y="0"/>
            <a:ext cx="10584" cy="585788"/>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defRPr/>
            </a:pPr>
            <a:endParaRPr kumimoji="0" lang="en-US" altLang="zh-TW" sz="1013" dirty="0">
              <a:solidFill>
                <a:srgbClr val="FFFFFF"/>
              </a:solidFill>
              <a:latin typeface="Calibri" pitchFamily="34" charset="0"/>
            </a:endParaRPr>
          </a:p>
        </p:txBody>
      </p:sp>
      <p:sp>
        <p:nvSpPr>
          <p:cNvPr id="1039" name="Title Placeholder 21"/>
          <p:cNvSpPr>
            <a:spLocks noGrp="1"/>
          </p:cNvSpPr>
          <p:nvPr>
            <p:ph type="title"/>
          </p:nvPr>
        </p:nvSpPr>
        <p:spPr bwMode="auto">
          <a:xfrm>
            <a:off x="609600" y="620713"/>
            <a:ext cx="109728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TW" altLang="en-US" dirty="0"/>
              <a:t>按一下以編輯母片標題樣式</a:t>
            </a:r>
            <a:endParaRPr lang="en-US" altLang="zh-TW" dirty="0"/>
          </a:p>
        </p:txBody>
      </p:sp>
      <p:sp>
        <p:nvSpPr>
          <p:cNvPr id="1040" name="Text Placeholder 12"/>
          <p:cNvSpPr>
            <a:spLocks noGrp="1"/>
          </p:cNvSpPr>
          <p:nvPr>
            <p:ph type="body" idx="1"/>
          </p:nvPr>
        </p:nvSpPr>
        <p:spPr bwMode="auto">
          <a:xfrm>
            <a:off x="624417" y="1773239"/>
            <a:ext cx="10972800" cy="482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TW" altLang="en-US" dirty="0"/>
              <a:t>按一下以編輯母片文字樣式</a:t>
            </a:r>
          </a:p>
          <a:p>
            <a:pPr lvl="1"/>
            <a:r>
              <a:rPr lang="zh-TW" altLang="en-US" dirty="0"/>
              <a:t>第二層</a:t>
            </a:r>
          </a:p>
          <a:p>
            <a:pPr lvl="2"/>
            <a:r>
              <a:rPr lang="zh-TW" altLang="en-US" dirty="0"/>
              <a:t>第三層</a:t>
            </a:r>
          </a:p>
          <a:p>
            <a:pPr lvl="3"/>
            <a:r>
              <a:rPr lang="zh-TW" altLang="en-US" dirty="0"/>
              <a:t>第四層</a:t>
            </a:r>
          </a:p>
          <a:p>
            <a:pPr lvl="4"/>
            <a:r>
              <a:rPr lang="zh-TW" altLang="en-US" dirty="0"/>
              <a:t>第五層</a:t>
            </a:r>
            <a:endParaRPr lang="en-US" altLang="zh-TW" dirty="0"/>
          </a:p>
        </p:txBody>
      </p:sp>
      <p:sp>
        <p:nvSpPr>
          <p:cNvPr id="14" name="Date Placeholder 13"/>
          <p:cNvSpPr>
            <a:spLocks noGrp="1"/>
          </p:cNvSpPr>
          <p:nvPr>
            <p:ph type="dt" sz="half" idx="2"/>
          </p:nvPr>
        </p:nvSpPr>
        <p:spPr>
          <a:xfrm>
            <a:off x="8782052" y="612775"/>
            <a:ext cx="1276349" cy="457200"/>
          </a:xfrm>
          <a:prstGeom prst="rect">
            <a:avLst/>
          </a:prstGeom>
        </p:spPr>
        <p:txBody>
          <a:bodyPr vert="horz" wrap="square" lIns="91440" tIns="45720" rIns="91440" bIns="45720" numCol="1" anchor="t" anchorCtr="0" compatLnSpc="1">
            <a:prstTxWarp prst="textNoShape">
              <a:avLst/>
            </a:prstTxWarp>
          </a:bodyPr>
          <a:lstStyle>
            <a:lvl1pPr>
              <a:defRPr kumimoji="0" sz="450">
                <a:solidFill>
                  <a:schemeClr val="accent2"/>
                </a:solidFill>
                <a:latin typeface="Calibri" pitchFamily="34" charset="0"/>
              </a:defRPr>
            </a:lvl1pPr>
          </a:lstStyle>
          <a:p>
            <a:fld id="{F1BCBD23-0C21-44FF-925C-6B444C55876E}" type="datetime1">
              <a:rPr lang="zh-TW" altLang="en-US" smtClean="0"/>
              <a:t>2022/6/12</a:t>
            </a:fld>
            <a:endParaRPr lang="zh-TW" altLang="en-US"/>
          </a:p>
        </p:txBody>
      </p:sp>
      <p:sp>
        <p:nvSpPr>
          <p:cNvPr id="3" name="Footer Placeholder 2"/>
          <p:cNvSpPr>
            <a:spLocks noGrp="1"/>
          </p:cNvSpPr>
          <p:nvPr>
            <p:ph type="ftr" sz="quarter" idx="3"/>
          </p:nvPr>
        </p:nvSpPr>
        <p:spPr>
          <a:xfrm>
            <a:off x="7010403" y="612775"/>
            <a:ext cx="1767417" cy="457200"/>
          </a:xfrm>
          <a:prstGeom prst="rect">
            <a:avLst/>
          </a:prstGeom>
        </p:spPr>
        <p:txBody>
          <a:bodyPr vert="horz" wrap="square" lIns="91440" tIns="45720" rIns="91440" bIns="45720" numCol="1" anchor="t" anchorCtr="0" compatLnSpc="1">
            <a:prstTxWarp prst="textNoShape">
              <a:avLst/>
            </a:prstTxWarp>
          </a:bodyPr>
          <a:lstStyle>
            <a:lvl1pPr>
              <a:defRPr kumimoji="0" sz="450">
                <a:solidFill>
                  <a:schemeClr val="accent2"/>
                </a:solidFill>
                <a:latin typeface="Calibri" pitchFamily="34" charset="0"/>
              </a:defRPr>
            </a:lvl1pPr>
          </a:lstStyle>
          <a:p>
            <a:endParaRPr lang="zh-TW" altLang="en-US"/>
          </a:p>
        </p:txBody>
      </p:sp>
      <p:pic>
        <p:nvPicPr>
          <p:cNvPr id="1043" name="Picture 19" descr="selablogo.jpg"/>
          <p:cNvPicPr>
            <a:picLocks noChangeAspect="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0852152" y="15875"/>
            <a:ext cx="1337733"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Slide Number Placeholder 22"/>
          <p:cNvSpPr>
            <a:spLocks noGrp="1"/>
          </p:cNvSpPr>
          <p:nvPr>
            <p:ph type="sldNum" sz="quarter" idx="4"/>
          </p:nvPr>
        </p:nvSpPr>
        <p:spPr>
          <a:xfrm>
            <a:off x="10852151" y="6391280"/>
            <a:ext cx="1181100" cy="366713"/>
          </a:xfrm>
          <a:prstGeom prst="rect">
            <a:avLst/>
          </a:prstGeom>
        </p:spPr>
        <p:txBody>
          <a:bodyPr vert="horz" wrap="square" lIns="91440" tIns="45720" rIns="91440" bIns="45720" numCol="1" anchor="b" anchorCtr="0" compatLnSpc="1">
            <a:prstTxWarp prst="textNoShape">
              <a:avLst/>
            </a:prstTxWarp>
          </a:bodyPr>
          <a:lstStyle>
            <a:lvl1pPr>
              <a:defRPr kumimoji="0">
                <a:latin typeface="Calibri" pitchFamily="34" charset="0"/>
              </a:defRPr>
            </a:lvl1pPr>
          </a:lstStyle>
          <a:p>
            <a:fld id="{9F403048-CE27-480E-9DB2-78DEF102E1A2}" type="slidenum">
              <a:rPr lang="zh-TW" altLang="en-US" smtClean="0"/>
              <a:t>‹#›</a:t>
            </a:fld>
            <a:endParaRPr lang="zh-TW" altLang="en-US"/>
          </a:p>
        </p:txBody>
      </p:sp>
    </p:spTree>
    <p:extLst>
      <p:ext uri="{BB962C8B-B14F-4D97-AF65-F5344CB8AC3E}">
        <p14:creationId xmlns:p14="http://schemas.microsoft.com/office/powerpoint/2010/main" val="7894069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hdr="0" ftr="0" dt="0"/>
  <p:txStyles>
    <p:titleStyle>
      <a:lvl1pPr algn="l" rtl="0" eaLnBrk="1" fontAlgn="base" hangingPunct="1">
        <a:spcBef>
          <a:spcPct val="0"/>
        </a:spcBef>
        <a:spcAft>
          <a:spcPct val="0"/>
        </a:spcAft>
        <a:defRPr sz="2400" kern="1200">
          <a:solidFill>
            <a:schemeClr val="tx2"/>
          </a:solidFill>
          <a:latin typeface="Calibri" pitchFamily="34" charset="0"/>
          <a:ea typeface="+mj-ea"/>
          <a:cs typeface="+mj-cs"/>
        </a:defRPr>
      </a:lvl1pPr>
      <a:lvl2pPr algn="l" rtl="0" eaLnBrk="1" fontAlgn="base" hangingPunct="1">
        <a:spcBef>
          <a:spcPct val="0"/>
        </a:spcBef>
        <a:spcAft>
          <a:spcPct val="0"/>
        </a:spcAft>
        <a:defRPr sz="2250">
          <a:solidFill>
            <a:schemeClr val="tx2"/>
          </a:solidFill>
          <a:latin typeface="Calibri" pitchFamily="34" charset="0"/>
          <a:ea typeface="微軟正黑體" pitchFamily="34" charset="-120"/>
        </a:defRPr>
      </a:lvl2pPr>
      <a:lvl3pPr algn="l" rtl="0" eaLnBrk="1" fontAlgn="base" hangingPunct="1">
        <a:spcBef>
          <a:spcPct val="0"/>
        </a:spcBef>
        <a:spcAft>
          <a:spcPct val="0"/>
        </a:spcAft>
        <a:defRPr sz="2250">
          <a:solidFill>
            <a:schemeClr val="tx2"/>
          </a:solidFill>
          <a:latin typeface="Calibri" pitchFamily="34" charset="0"/>
          <a:ea typeface="微軟正黑體" pitchFamily="34" charset="-120"/>
        </a:defRPr>
      </a:lvl3pPr>
      <a:lvl4pPr algn="l" rtl="0" eaLnBrk="1" fontAlgn="base" hangingPunct="1">
        <a:spcBef>
          <a:spcPct val="0"/>
        </a:spcBef>
        <a:spcAft>
          <a:spcPct val="0"/>
        </a:spcAft>
        <a:defRPr sz="2250">
          <a:solidFill>
            <a:schemeClr val="tx2"/>
          </a:solidFill>
          <a:latin typeface="Calibri" pitchFamily="34" charset="0"/>
          <a:ea typeface="微軟正黑體" pitchFamily="34" charset="-120"/>
        </a:defRPr>
      </a:lvl4pPr>
      <a:lvl5pPr algn="l" rtl="0" eaLnBrk="1" fontAlgn="base" hangingPunct="1">
        <a:spcBef>
          <a:spcPct val="0"/>
        </a:spcBef>
        <a:spcAft>
          <a:spcPct val="0"/>
        </a:spcAft>
        <a:defRPr sz="2250">
          <a:solidFill>
            <a:schemeClr val="tx2"/>
          </a:solidFill>
          <a:latin typeface="Calibri" pitchFamily="34" charset="0"/>
          <a:ea typeface="微軟正黑體" pitchFamily="34" charset="-120"/>
        </a:defRPr>
      </a:lvl5pPr>
      <a:lvl6pPr marL="257175" algn="l" rtl="0" eaLnBrk="1" fontAlgn="base" hangingPunct="1">
        <a:spcBef>
          <a:spcPct val="0"/>
        </a:spcBef>
        <a:spcAft>
          <a:spcPct val="0"/>
        </a:spcAft>
        <a:defRPr sz="2250">
          <a:solidFill>
            <a:schemeClr val="tx2"/>
          </a:solidFill>
          <a:latin typeface="Trebuchet MS" pitchFamily="34" charset="0"/>
          <a:ea typeface="微軟正黑體" pitchFamily="34" charset="-120"/>
        </a:defRPr>
      </a:lvl6pPr>
      <a:lvl7pPr marL="514350" algn="l" rtl="0" eaLnBrk="1" fontAlgn="base" hangingPunct="1">
        <a:spcBef>
          <a:spcPct val="0"/>
        </a:spcBef>
        <a:spcAft>
          <a:spcPct val="0"/>
        </a:spcAft>
        <a:defRPr sz="2250">
          <a:solidFill>
            <a:schemeClr val="tx2"/>
          </a:solidFill>
          <a:latin typeface="Trebuchet MS" pitchFamily="34" charset="0"/>
          <a:ea typeface="微軟正黑體" pitchFamily="34" charset="-120"/>
        </a:defRPr>
      </a:lvl7pPr>
      <a:lvl8pPr marL="771525" algn="l" rtl="0" eaLnBrk="1" fontAlgn="base" hangingPunct="1">
        <a:spcBef>
          <a:spcPct val="0"/>
        </a:spcBef>
        <a:spcAft>
          <a:spcPct val="0"/>
        </a:spcAft>
        <a:defRPr sz="2250">
          <a:solidFill>
            <a:schemeClr val="tx2"/>
          </a:solidFill>
          <a:latin typeface="Trebuchet MS" pitchFamily="34" charset="0"/>
          <a:ea typeface="微軟正黑體" pitchFamily="34" charset="-120"/>
        </a:defRPr>
      </a:lvl8pPr>
      <a:lvl9pPr marL="1028700" algn="l" rtl="0" eaLnBrk="1" fontAlgn="base" hangingPunct="1">
        <a:spcBef>
          <a:spcPct val="0"/>
        </a:spcBef>
        <a:spcAft>
          <a:spcPct val="0"/>
        </a:spcAft>
        <a:defRPr sz="2250">
          <a:solidFill>
            <a:schemeClr val="tx2"/>
          </a:solidFill>
          <a:latin typeface="Trebuchet MS" pitchFamily="34" charset="0"/>
          <a:ea typeface="微軟正黑體" pitchFamily="34" charset="-120"/>
        </a:defRPr>
      </a:lvl9pPr>
    </p:titleStyle>
    <p:body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Calibri" pitchFamily="34" charset="0"/>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Calibri" pitchFamily="34" charset="0"/>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Calibri" pitchFamily="34" charset="0"/>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Calibri" pitchFamily="34" charset="0"/>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Calibri" pitchFamily="34" charset="0"/>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257175" algn="l" rtl="0" eaLnBrk="1" latinLnBrk="0" hangingPunct="1">
        <a:defRPr kumimoji="0" kern="1200">
          <a:solidFill>
            <a:schemeClr val="tx1"/>
          </a:solidFill>
          <a:latin typeface="+mn-lt"/>
          <a:ea typeface="+mn-ea"/>
          <a:cs typeface="+mn-cs"/>
        </a:defRPr>
      </a:lvl2pPr>
      <a:lvl3pPr marL="514350" algn="l" rtl="0" eaLnBrk="1" latinLnBrk="0" hangingPunct="1">
        <a:defRPr kumimoji="0" kern="1200">
          <a:solidFill>
            <a:schemeClr val="tx1"/>
          </a:solidFill>
          <a:latin typeface="+mn-lt"/>
          <a:ea typeface="+mn-ea"/>
          <a:cs typeface="+mn-cs"/>
        </a:defRPr>
      </a:lvl3pPr>
      <a:lvl4pPr marL="771525" algn="l" rtl="0" eaLnBrk="1" latinLnBrk="0" hangingPunct="1">
        <a:defRPr kumimoji="0" kern="1200">
          <a:solidFill>
            <a:schemeClr val="tx1"/>
          </a:solidFill>
          <a:latin typeface="+mn-lt"/>
          <a:ea typeface="+mn-ea"/>
          <a:cs typeface="+mn-cs"/>
        </a:defRPr>
      </a:lvl4pPr>
      <a:lvl5pPr marL="1028700" algn="l" rtl="0" eaLnBrk="1" latinLnBrk="0" hangingPunct="1">
        <a:defRPr kumimoji="0" kern="1200">
          <a:solidFill>
            <a:schemeClr val="tx1"/>
          </a:solidFill>
          <a:latin typeface="+mn-lt"/>
          <a:ea typeface="+mn-ea"/>
          <a:cs typeface="+mn-cs"/>
        </a:defRPr>
      </a:lvl5pPr>
      <a:lvl6pPr marL="1285875" algn="l" rtl="0" eaLnBrk="1" latinLnBrk="0" hangingPunct="1">
        <a:defRPr kumimoji="0" kern="1200">
          <a:solidFill>
            <a:schemeClr val="tx1"/>
          </a:solidFill>
          <a:latin typeface="+mn-lt"/>
          <a:ea typeface="+mn-ea"/>
          <a:cs typeface="+mn-cs"/>
        </a:defRPr>
      </a:lvl6pPr>
      <a:lvl7pPr marL="1543050" algn="l" rtl="0" eaLnBrk="1" latinLnBrk="0" hangingPunct="1">
        <a:defRPr kumimoji="0" kern="1200">
          <a:solidFill>
            <a:schemeClr val="tx1"/>
          </a:solidFill>
          <a:latin typeface="+mn-lt"/>
          <a:ea typeface="+mn-ea"/>
          <a:cs typeface="+mn-cs"/>
        </a:defRPr>
      </a:lvl7pPr>
      <a:lvl8pPr marL="1800225" algn="l" rtl="0" eaLnBrk="1" latinLnBrk="0" hangingPunct="1">
        <a:defRPr kumimoji="0" kern="1200">
          <a:solidFill>
            <a:schemeClr val="tx1"/>
          </a:solidFill>
          <a:latin typeface="+mn-lt"/>
          <a:ea typeface="+mn-ea"/>
          <a:cs typeface="+mn-cs"/>
        </a:defRPr>
      </a:lvl8pPr>
      <a:lvl9pPr marL="20574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15.xml"/><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4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8"/>
          <p:cNvSpPr txBox="1">
            <a:spLocks noGrp="1"/>
          </p:cNvSpPr>
          <p:nvPr>
            <p:ph type="ctrTitle"/>
          </p:nvPr>
        </p:nvSpPr>
        <p:spPr>
          <a:xfrm>
            <a:off x="272000" y="2060833"/>
            <a:ext cx="11628800" cy="1470000"/>
          </a:xfrm>
          <a:prstGeom prst="rect">
            <a:avLst/>
          </a:prstGeom>
          <a:noFill/>
          <a:ln>
            <a:noFill/>
          </a:ln>
        </p:spPr>
        <p:txBody>
          <a:bodyPr spcFirstLastPara="1" vert="horz" wrap="square" lIns="121900" tIns="60933" rIns="121900" bIns="60933" numCol="1" anchor="b" anchorCtr="0" compatLnSpc="1">
            <a:prstTxWarp prst="textNoShape">
              <a:avLst/>
            </a:prstTxWarp>
            <a:noAutofit/>
          </a:bodyPr>
          <a:lstStyle/>
          <a:p>
            <a:pPr lvl="0" algn="ctr"/>
            <a:r>
              <a:rPr lang="en-US" altLang="zh-TW" sz="3200" b="1" dirty="0">
                <a:solidFill>
                  <a:srgbClr val="050505"/>
                </a:solidFill>
                <a:latin typeface="DFKai-SB"/>
                <a:ea typeface="DFKai-SB"/>
                <a:cs typeface="DFKai-SB"/>
                <a:sym typeface="DFKai-SB"/>
              </a:rPr>
              <a:t>Git Education Game - </a:t>
            </a:r>
            <a:r>
              <a:rPr lang="zh-TW" altLang="en-US" sz="3200" b="1" dirty="0">
                <a:solidFill>
                  <a:srgbClr val="050505"/>
                </a:solidFill>
                <a:latin typeface="DFKai-SB"/>
                <a:ea typeface="DFKai-SB"/>
                <a:cs typeface="DFKai-SB"/>
                <a:sym typeface="DFKai-SB"/>
              </a:rPr>
              <a:t>程式碼版本控制學習遊戲之研發</a:t>
            </a:r>
            <a:endParaRPr lang="zh-TW" altLang="en-US" b="1" dirty="0"/>
          </a:p>
        </p:txBody>
      </p:sp>
      <p:sp>
        <p:nvSpPr>
          <p:cNvPr id="174" name="Google Shape;174;p28"/>
          <p:cNvSpPr txBox="1">
            <a:spLocks noGrp="1"/>
          </p:cNvSpPr>
          <p:nvPr>
            <p:ph type="subTitle" idx="1"/>
          </p:nvPr>
        </p:nvSpPr>
        <p:spPr>
          <a:xfrm>
            <a:off x="1087000" y="3996745"/>
            <a:ext cx="9998800" cy="2736400"/>
          </a:xfrm>
          <a:prstGeom prst="rect">
            <a:avLst/>
          </a:prstGeom>
          <a:noFill/>
          <a:ln>
            <a:noFill/>
          </a:ln>
        </p:spPr>
        <p:txBody>
          <a:bodyPr spcFirstLastPara="1" vert="horz" wrap="square" lIns="121900" tIns="60933" rIns="121900" bIns="60933" numCol="1" anchor="t" anchorCtr="0" compatLnSpc="1">
            <a:prstTxWarp prst="textNoShape">
              <a:avLst/>
            </a:prstTxWarp>
            <a:noAutofit/>
          </a:bodyPr>
          <a:lstStyle/>
          <a:p>
            <a:pPr marL="48004" algn="ctr">
              <a:spcBef>
                <a:spcPts val="0"/>
              </a:spcBef>
              <a:spcAft>
                <a:spcPts val="0"/>
              </a:spcAft>
              <a:buSzPts val="1600"/>
            </a:pPr>
            <a:endParaRPr sz="2400" dirty="0">
              <a:latin typeface="DFKai-SB"/>
              <a:ea typeface="DFKai-SB"/>
              <a:cs typeface="DFKai-SB"/>
              <a:sym typeface="DFKai-SB"/>
            </a:endParaRPr>
          </a:p>
          <a:p>
            <a:pPr marL="48004" algn="ctr">
              <a:spcBef>
                <a:spcPts val="225"/>
              </a:spcBef>
              <a:spcAft>
                <a:spcPts val="0"/>
              </a:spcAft>
              <a:buSzPts val="1600"/>
            </a:pPr>
            <a:endParaRPr sz="2400" dirty="0">
              <a:latin typeface="DFKai-SB"/>
              <a:ea typeface="DFKai-SB"/>
              <a:cs typeface="DFKai-SB"/>
              <a:sym typeface="DFKai-SB"/>
            </a:endParaRPr>
          </a:p>
          <a:p>
            <a:pPr marL="48004"/>
            <a:r>
              <a:rPr lang="zh-TW" altLang="en-US" sz="2400" dirty="0">
                <a:latin typeface="DFKai-SB"/>
                <a:ea typeface="DFKai-SB"/>
                <a:cs typeface="DFKai-SB"/>
                <a:sym typeface="DFKai-SB"/>
              </a:rPr>
              <a:t>指導教授</a:t>
            </a:r>
            <a:r>
              <a:rPr lang="en-US" altLang="zh-TW" sz="2400" dirty="0">
                <a:latin typeface="DFKai-SB"/>
                <a:ea typeface="DFKai-SB"/>
                <a:cs typeface="DFKai-SB"/>
                <a:sym typeface="DFKai-SB"/>
              </a:rPr>
              <a:t>:</a:t>
            </a:r>
            <a:r>
              <a:rPr lang="zh-TW" altLang="en-US" sz="2400" dirty="0">
                <a:latin typeface="DFKai-SB"/>
                <a:ea typeface="DFKai-SB"/>
                <a:cs typeface="DFKai-SB"/>
                <a:sym typeface="DFKai-SB"/>
              </a:rPr>
              <a:t>陳錫民</a:t>
            </a:r>
            <a:r>
              <a:rPr lang="zh-TW" altLang="zh-TW" sz="2400" dirty="0">
                <a:latin typeface="DFKai-SB"/>
                <a:ea typeface="DFKai-SB"/>
                <a:cs typeface="DFKai-SB"/>
                <a:sym typeface="DFKai-SB"/>
              </a:rPr>
              <a:t>教授</a:t>
            </a:r>
            <a:endParaRPr sz="2400" dirty="0">
              <a:latin typeface="DFKai-SB"/>
              <a:ea typeface="DFKai-SB"/>
              <a:cs typeface="DFKai-SB"/>
              <a:sym typeface="DFKai-SB"/>
            </a:endParaRPr>
          </a:p>
          <a:p>
            <a:pPr marL="48004">
              <a:spcBef>
                <a:spcPts val="225"/>
              </a:spcBef>
              <a:spcAft>
                <a:spcPts val="0"/>
              </a:spcAft>
              <a:buSzPts val="1600"/>
            </a:pPr>
            <a:endParaRPr sz="2400" dirty="0">
              <a:latin typeface="DFKai-SB"/>
              <a:ea typeface="DFKai-SB"/>
              <a:cs typeface="DFKai-SB"/>
              <a:sym typeface="DFKai-SB"/>
            </a:endParaRPr>
          </a:p>
          <a:p>
            <a:pPr marL="48004">
              <a:spcBef>
                <a:spcPts val="225"/>
              </a:spcBef>
              <a:spcAft>
                <a:spcPts val="0"/>
              </a:spcAft>
              <a:buSzPts val="1600"/>
            </a:pPr>
            <a:r>
              <a:rPr lang="zh-TW" altLang="en-US" sz="2400" dirty="0">
                <a:latin typeface="DFKai-SB"/>
                <a:ea typeface="DFKai-SB"/>
                <a:cs typeface="DFKai-SB"/>
                <a:sym typeface="DFKai-SB"/>
              </a:rPr>
              <a:t>研究生</a:t>
            </a:r>
            <a:r>
              <a:rPr lang="en-US" altLang="zh-TW" sz="2400" dirty="0">
                <a:latin typeface="DFKai-SB"/>
                <a:ea typeface="DFKai-SB"/>
                <a:cs typeface="DFKai-SB"/>
                <a:sym typeface="DFKai-SB"/>
              </a:rPr>
              <a:t>:</a:t>
            </a:r>
            <a:r>
              <a:rPr lang="zh-TW" altLang="en-US" sz="2400" dirty="0">
                <a:latin typeface="DFKai-SB"/>
                <a:ea typeface="DFKai-SB"/>
                <a:cs typeface="DFKai-SB"/>
                <a:sym typeface="DFKai-SB"/>
              </a:rPr>
              <a:t>張佑瑋</a:t>
            </a:r>
            <a:endParaRPr sz="2400" dirty="0">
              <a:latin typeface="DFKai-SB"/>
              <a:ea typeface="DFKai-SB"/>
              <a:cs typeface="DFKai-SB"/>
              <a:sym typeface="DFKai-SB"/>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7"/>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spcBef>
                <a:spcPts val="0"/>
              </a:spcBef>
              <a:spcAft>
                <a:spcPts val="0"/>
              </a:spcAft>
            </a:pPr>
            <a:r>
              <a:rPr lang="zh-TW" altLang="zh-TW" sz="3200" b="1" dirty="0">
                <a:solidFill>
                  <a:srgbClr val="000000"/>
                </a:solidFill>
                <a:latin typeface="DFKai-SB"/>
                <a:ea typeface="DFKai-SB"/>
                <a:cs typeface="DFKai-SB"/>
                <a:sym typeface="DFKai-SB"/>
              </a:rPr>
              <a:t>文獻</a:t>
            </a:r>
            <a:r>
              <a:rPr lang="zh-TW" altLang="en-US" sz="3200" b="1" dirty="0">
                <a:solidFill>
                  <a:srgbClr val="000000"/>
                </a:solidFill>
                <a:latin typeface="DFKai-SB"/>
                <a:ea typeface="DFKai-SB"/>
                <a:cs typeface="DFKai-SB"/>
                <a:sym typeface="DFKai-SB"/>
              </a:rPr>
              <a:t>回顧</a:t>
            </a:r>
            <a:endParaRPr sz="3200" b="1" dirty="0"/>
          </a:p>
        </p:txBody>
      </p:sp>
      <p:sp>
        <p:nvSpPr>
          <p:cNvPr id="236" name="Google Shape;236;p37"/>
          <p:cNvSpPr txBox="1">
            <a:spLocks noGrp="1"/>
          </p:cNvSpPr>
          <p:nvPr>
            <p:ph type="body" idx="1"/>
          </p:nvPr>
        </p:nvSpPr>
        <p:spPr>
          <a:xfrm>
            <a:off x="624417" y="1773239"/>
            <a:ext cx="10972800" cy="4827600"/>
          </a:xfrm>
          <a:prstGeom prst="rect">
            <a:avLst/>
          </a:prstGeom>
        </p:spPr>
        <p:txBody>
          <a:bodyPr spcFirstLastPara="1" vert="horz" wrap="square" lIns="121900" tIns="60933" rIns="121900" bIns="60933" numCol="1" anchor="t" anchorCtr="0" compatLnSpc="1">
            <a:prstTxWarp prst="textNoShape">
              <a:avLst/>
            </a:prstTxWarp>
            <a:noAutofit/>
          </a:bodyPr>
          <a:lstStyle/>
          <a:p>
            <a:pPr marL="0" indent="0">
              <a:spcBef>
                <a:spcPts val="225"/>
              </a:spcBef>
              <a:spcAft>
                <a:spcPts val="0"/>
              </a:spcAft>
              <a:buNone/>
            </a:pPr>
            <a:r>
              <a:rPr lang="zh-TW" altLang="en-US" b="1" dirty="0">
                <a:solidFill>
                  <a:srgbClr val="000000"/>
                </a:solidFill>
                <a:latin typeface="DFKai-SB"/>
                <a:ea typeface="DFKai-SB"/>
                <a:cs typeface="DFKai-SB"/>
                <a:sym typeface="DFKai-SB"/>
              </a:rPr>
              <a:t>軟體工程中的教育遊戲</a:t>
            </a:r>
            <a:r>
              <a:rPr lang="zh-TW" b="1" dirty="0">
                <a:solidFill>
                  <a:srgbClr val="000000"/>
                </a:solidFill>
                <a:latin typeface="DFKai-SB"/>
                <a:ea typeface="DFKai-SB"/>
                <a:cs typeface="DFKai-SB"/>
                <a:sym typeface="DFKai-SB"/>
              </a:rPr>
              <a:t>: </a:t>
            </a:r>
            <a:endParaRPr b="1" dirty="0">
              <a:solidFill>
                <a:srgbClr val="000000"/>
              </a:solidFill>
              <a:latin typeface="DFKai-SB"/>
              <a:ea typeface="DFKai-SB"/>
              <a:cs typeface="DFKai-SB"/>
              <a:sym typeface="DFKai-SB"/>
            </a:endParaRPr>
          </a:p>
          <a:p>
            <a:pPr marL="0" indent="0">
              <a:spcBef>
                <a:spcPts val="225"/>
              </a:spcBef>
              <a:spcAft>
                <a:spcPts val="0"/>
              </a:spcAft>
              <a:buNone/>
            </a:pPr>
            <a:endParaRPr dirty="0">
              <a:solidFill>
                <a:srgbClr val="000000"/>
              </a:solidFill>
              <a:latin typeface="Arial"/>
              <a:ea typeface="Arial"/>
              <a:cs typeface="Arial"/>
              <a:sym typeface="Arial"/>
            </a:endParaRPr>
          </a:p>
          <a:p>
            <a:pPr indent="-457189">
              <a:buClr>
                <a:srgbClr val="000000"/>
              </a:buClr>
              <a:buSzPts val="1800"/>
              <a:buFont typeface="DFKai-SB"/>
              <a:buChar char="•"/>
            </a:pPr>
            <a:r>
              <a:rPr lang="en-US" altLang="zh-TW" dirty="0">
                <a:solidFill>
                  <a:srgbClr val="000000"/>
                </a:solidFill>
              </a:rPr>
              <a:t>Alex Baker</a:t>
            </a:r>
            <a:r>
              <a:rPr lang="zh-TW" altLang="en-US" dirty="0">
                <a:solidFill>
                  <a:srgbClr val="000000"/>
                </a:solidFill>
                <a:latin typeface="DFKai-SB"/>
                <a:ea typeface="DFKai-SB"/>
                <a:cs typeface="DFKai-SB"/>
                <a:sym typeface="DFKai-SB"/>
              </a:rPr>
              <a:t>等人設計一款模擬軟體開發過程的教育紙牌遊戲，遊戲流程與瀑布開發模式的流程相同，並導入開發過程可能發生的問題，以使學生充分了解軟體工程的過程</a:t>
            </a:r>
            <a:endParaRPr lang="en-US" altLang="zh-TW" dirty="0">
              <a:solidFill>
                <a:srgbClr val="000000"/>
              </a:solidFill>
              <a:latin typeface="DFKai-SB"/>
              <a:ea typeface="DFKai-SB"/>
              <a:cs typeface="DFKai-SB"/>
              <a:sym typeface="DFKai-SB"/>
            </a:endParaRPr>
          </a:p>
          <a:p>
            <a:pPr indent="-457189">
              <a:buClr>
                <a:srgbClr val="000000"/>
              </a:buClr>
              <a:buSzPts val="1800"/>
              <a:buFont typeface="DFKai-SB"/>
              <a:buChar char="•"/>
            </a:pPr>
            <a:endParaRPr lang="en-US" dirty="0">
              <a:solidFill>
                <a:srgbClr val="000000"/>
              </a:solidFill>
              <a:latin typeface="DFKai-SB"/>
              <a:ea typeface="DFKai-SB"/>
              <a:cs typeface="DFKai-SB"/>
              <a:sym typeface="DFKai-SB"/>
            </a:endParaRPr>
          </a:p>
          <a:p>
            <a:pPr indent="-457189">
              <a:buClr>
                <a:srgbClr val="000000"/>
              </a:buClr>
              <a:buSzPts val="1800"/>
              <a:buFont typeface="DFKai-SB"/>
              <a:buChar char="•"/>
            </a:pPr>
            <a:r>
              <a:rPr lang="en-US" altLang="zh-TW" dirty="0">
                <a:solidFill>
                  <a:srgbClr val="000000"/>
                </a:solidFill>
                <a:latin typeface="DFKai-SB"/>
                <a:ea typeface="DFKai-SB"/>
                <a:cs typeface="DFKai-SB"/>
                <a:sym typeface="DFKai-SB"/>
              </a:rPr>
              <a:t>Christiane </a:t>
            </a:r>
            <a:r>
              <a:rPr lang="en-US" altLang="zh-TW" dirty="0" err="1">
                <a:solidFill>
                  <a:srgbClr val="000000"/>
                </a:solidFill>
                <a:latin typeface="DFKai-SB"/>
                <a:ea typeface="DFKai-SB"/>
                <a:cs typeface="DFKai-SB"/>
                <a:sym typeface="DFKai-SB"/>
              </a:rPr>
              <a:t>Gresse</a:t>
            </a:r>
            <a:r>
              <a:rPr lang="en-US" altLang="zh-TW" dirty="0">
                <a:solidFill>
                  <a:srgbClr val="000000"/>
                </a:solidFill>
                <a:latin typeface="DFKai-SB"/>
                <a:ea typeface="DFKai-SB"/>
                <a:cs typeface="DFKai-SB"/>
                <a:sym typeface="DFKai-SB"/>
              </a:rPr>
              <a:t> von </a:t>
            </a:r>
            <a:r>
              <a:rPr lang="en-US" altLang="zh-TW" dirty="0" err="1">
                <a:solidFill>
                  <a:srgbClr val="000000"/>
                </a:solidFill>
                <a:latin typeface="DFKai-SB"/>
                <a:ea typeface="DFKai-SB"/>
                <a:cs typeface="DFKai-SB"/>
                <a:sym typeface="DFKai-SB"/>
              </a:rPr>
              <a:t>Wangenheim</a:t>
            </a:r>
            <a:r>
              <a:rPr lang="zh-TW" altLang="en-US" dirty="0">
                <a:solidFill>
                  <a:srgbClr val="000000"/>
                </a:solidFill>
                <a:latin typeface="DFKai-SB"/>
                <a:ea typeface="DFKai-SB"/>
                <a:cs typeface="DFKai-SB"/>
                <a:sym typeface="DFKai-SB"/>
              </a:rPr>
              <a:t>等人提出運用遊戲教學</a:t>
            </a:r>
            <a:r>
              <a:rPr lang="en-US" altLang="zh-TW" dirty="0">
                <a:solidFill>
                  <a:srgbClr val="000000"/>
                </a:solidFill>
                <a:latin typeface="DFKai-SB"/>
                <a:ea typeface="DFKai-SB"/>
                <a:cs typeface="DFKai-SB"/>
                <a:sym typeface="DFKai-SB"/>
              </a:rPr>
              <a:t>Scrum</a:t>
            </a:r>
            <a:r>
              <a:rPr lang="zh-TW" altLang="en-US" dirty="0">
                <a:solidFill>
                  <a:srgbClr val="000000"/>
                </a:solidFill>
                <a:latin typeface="DFKai-SB"/>
                <a:ea typeface="DFKai-SB"/>
                <a:cs typeface="DFKai-SB"/>
                <a:sym typeface="DFKai-SB"/>
              </a:rPr>
              <a:t>開發方法，在課堂中模擬</a:t>
            </a:r>
            <a:r>
              <a:rPr lang="en-US" altLang="zh-TW" dirty="0">
                <a:solidFill>
                  <a:srgbClr val="000000"/>
                </a:solidFill>
                <a:latin typeface="DFKai-SB"/>
                <a:ea typeface="DFKai-SB"/>
                <a:cs typeface="DFKai-SB"/>
                <a:sym typeface="DFKai-SB"/>
              </a:rPr>
              <a:t>Scrum</a:t>
            </a:r>
            <a:r>
              <a:rPr lang="zh-TW" altLang="en-US" dirty="0">
                <a:solidFill>
                  <a:srgbClr val="000000"/>
                </a:solidFill>
                <a:latin typeface="DFKai-SB"/>
                <a:ea typeface="DFKai-SB"/>
                <a:cs typeface="DFKai-SB"/>
                <a:sym typeface="DFKai-SB"/>
              </a:rPr>
              <a:t>的開發環節並進行小組競爭，成功激發學生的參與度</a:t>
            </a:r>
          </a:p>
          <a:p>
            <a:pPr marL="609585" indent="0">
              <a:spcBef>
                <a:spcPts val="225"/>
              </a:spcBef>
              <a:spcAft>
                <a:spcPts val="0"/>
              </a:spcAft>
              <a:buNone/>
            </a:pPr>
            <a:endParaRPr dirty="0">
              <a:solidFill>
                <a:srgbClr val="000000"/>
              </a:solidFill>
              <a:latin typeface="Arial"/>
              <a:ea typeface="Arial"/>
              <a:cs typeface="Arial"/>
              <a:sym typeface="Arial"/>
            </a:endParaRPr>
          </a:p>
          <a:p>
            <a:pPr marL="609585" indent="0">
              <a:spcBef>
                <a:spcPts val="225"/>
              </a:spcBef>
              <a:spcAft>
                <a:spcPts val="0"/>
              </a:spcAft>
              <a:buNone/>
            </a:pPr>
            <a:endParaRPr dirty="0">
              <a:solidFill>
                <a:srgbClr val="000000"/>
              </a:solidFill>
              <a:latin typeface="Arial"/>
              <a:ea typeface="Arial"/>
              <a:cs typeface="Arial"/>
              <a:sym typeface="Arial"/>
            </a:endParaRPr>
          </a:p>
        </p:txBody>
      </p:sp>
      <p:sp>
        <p:nvSpPr>
          <p:cNvPr id="2" name="投影片編號版面配置區 1">
            <a:extLst>
              <a:ext uri="{FF2B5EF4-FFF2-40B4-BE49-F238E27FC236}">
                <a16:creationId xmlns:a16="http://schemas.microsoft.com/office/drawing/2014/main" id="{056FA601-7A03-4D47-8B52-8501F0AA263A}"/>
              </a:ext>
            </a:extLst>
          </p:cNvPr>
          <p:cNvSpPr>
            <a:spLocks noGrp="1"/>
          </p:cNvSpPr>
          <p:nvPr>
            <p:ph type="sldNum" idx="12"/>
          </p:nvPr>
        </p:nvSpPr>
        <p:spPr/>
        <p:txBody>
          <a:bodyPr/>
          <a:lstStyle/>
          <a:p>
            <a:fld id="{00000000-1234-1234-1234-123412341234}" type="slidenum">
              <a:rPr lang="en-US" altLang="zh-TW" smtClean="0"/>
              <a:pPr/>
              <a:t>10</a:t>
            </a:fld>
            <a:endParaRPr lang="zh-TW"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3" name="文字方塊 2">
            <a:extLst>
              <a:ext uri="{FF2B5EF4-FFF2-40B4-BE49-F238E27FC236}">
                <a16:creationId xmlns:a16="http://schemas.microsoft.com/office/drawing/2014/main" id="{91887FB1-9470-4FDE-AB05-F69D73C6EBFB}"/>
              </a:ext>
            </a:extLst>
          </p:cNvPr>
          <p:cNvSpPr txBox="1"/>
          <p:nvPr/>
        </p:nvSpPr>
        <p:spPr>
          <a:xfrm>
            <a:off x="7697397" y="6212328"/>
            <a:ext cx="2390889" cy="338554"/>
          </a:xfrm>
          <a:prstGeom prst="rect">
            <a:avLst/>
          </a:prstGeom>
          <a:noFill/>
        </p:spPr>
        <p:txBody>
          <a:bodyPr wrap="square" rtlCol="0">
            <a:spAutoFit/>
          </a:bodyPr>
          <a:lstStyle/>
          <a:p>
            <a:r>
              <a:rPr lang="en-US" altLang="zh-TW" sz="1600" dirty="0">
                <a:solidFill>
                  <a:schemeClr val="bg1">
                    <a:lumMod val="10000"/>
                  </a:schemeClr>
                </a:solidFill>
                <a:latin typeface="標楷體" panose="03000509000000000000" pitchFamily="65" charset="-120"/>
                <a:ea typeface="標楷體" panose="03000509000000000000" pitchFamily="65" charset="-120"/>
              </a:rPr>
              <a:t>Extended UTAUT/UTAUT2</a:t>
            </a:r>
            <a:endParaRPr lang="zh-TW" altLang="en-US" sz="1600" dirty="0">
              <a:solidFill>
                <a:schemeClr val="bg1">
                  <a:lumMod val="10000"/>
                </a:schemeClr>
              </a:solidFill>
              <a:latin typeface="標楷體" panose="03000509000000000000" pitchFamily="65" charset="-120"/>
              <a:ea typeface="標楷體" panose="03000509000000000000" pitchFamily="65" charset="-120"/>
            </a:endParaRPr>
          </a:p>
        </p:txBody>
      </p:sp>
      <p:pic>
        <p:nvPicPr>
          <p:cNvPr id="4" name="圖片 3">
            <a:extLst>
              <a:ext uri="{FF2B5EF4-FFF2-40B4-BE49-F238E27FC236}">
                <a16:creationId xmlns:a16="http://schemas.microsoft.com/office/drawing/2014/main" id="{CB543F35-E749-4685-9CAC-94AAF839E3D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764357" y="2757352"/>
            <a:ext cx="4256971" cy="3490238"/>
          </a:xfrm>
          <a:prstGeom prst="rect">
            <a:avLst/>
          </a:prstGeom>
        </p:spPr>
      </p:pic>
      <p:sp>
        <p:nvSpPr>
          <p:cNvPr id="235" name="Google Shape;235;p37"/>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spcBef>
                <a:spcPts val="0"/>
              </a:spcBef>
              <a:spcAft>
                <a:spcPts val="0"/>
              </a:spcAft>
            </a:pPr>
            <a:r>
              <a:rPr lang="zh-TW" altLang="zh-TW" sz="3200" b="1" dirty="0">
                <a:solidFill>
                  <a:srgbClr val="000000"/>
                </a:solidFill>
                <a:latin typeface="DFKai-SB"/>
                <a:ea typeface="DFKai-SB"/>
                <a:cs typeface="DFKai-SB"/>
                <a:sym typeface="DFKai-SB"/>
              </a:rPr>
              <a:t>文獻</a:t>
            </a:r>
            <a:r>
              <a:rPr lang="zh-TW" altLang="en-US" sz="3200" b="1" dirty="0">
                <a:solidFill>
                  <a:srgbClr val="000000"/>
                </a:solidFill>
                <a:latin typeface="DFKai-SB"/>
                <a:ea typeface="DFKai-SB"/>
                <a:cs typeface="DFKai-SB"/>
                <a:sym typeface="DFKai-SB"/>
              </a:rPr>
              <a:t>回顧</a:t>
            </a:r>
            <a:endParaRPr sz="3200" b="1" dirty="0"/>
          </a:p>
        </p:txBody>
      </p:sp>
      <p:sp>
        <p:nvSpPr>
          <p:cNvPr id="236" name="Google Shape;236;p37"/>
          <p:cNvSpPr txBox="1">
            <a:spLocks noGrp="1"/>
          </p:cNvSpPr>
          <p:nvPr>
            <p:ph type="body" idx="1"/>
          </p:nvPr>
        </p:nvSpPr>
        <p:spPr>
          <a:xfrm>
            <a:off x="624417" y="1773239"/>
            <a:ext cx="10972800" cy="1785209"/>
          </a:xfrm>
          <a:prstGeom prst="rect">
            <a:avLst/>
          </a:prstGeom>
        </p:spPr>
        <p:txBody>
          <a:bodyPr spcFirstLastPara="1" vert="horz" wrap="square" lIns="121900" tIns="60933" rIns="121900" bIns="60933" numCol="1" anchor="t" anchorCtr="0" compatLnSpc="1">
            <a:prstTxWarp prst="textNoShape">
              <a:avLst/>
            </a:prstTxWarp>
            <a:noAutofit/>
          </a:bodyPr>
          <a:lstStyle/>
          <a:p>
            <a:pPr marL="0" indent="0">
              <a:spcBef>
                <a:spcPts val="225"/>
              </a:spcBef>
              <a:spcAft>
                <a:spcPts val="800"/>
              </a:spcAft>
              <a:buNone/>
            </a:pPr>
            <a:r>
              <a:rPr lang="zh-TW" altLang="en-US" b="1" dirty="0">
                <a:solidFill>
                  <a:srgbClr val="000000"/>
                </a:solidFill>
                <a:latin typeface="DFKai-SB"/>
                <a:ea typeface="DFKai-SB"/>
                <a:cs typeface="DFKai-SB"/>
                <a:sym typeface="DFKai-SB"/>
              </a:rPr>
              <a:t>整合科技接受模型</a:t>
            </a:r>
            <a:r>
              <a:rPr lang="en-US" altLang="zh-TW" b="1" dirty="0">
                <a:solidFill>
                  <a:srgbClr val="000000"/>
                </a:solidFill>
                <a:latin typeface="DFKai-SB"/>
                <a:ea typeface="DFKai-SB"/>
                <a:cs typeface="DFKai-SB"/>
                <a:sym typeface="DFKai-SB"/>
              </a:rPr>
              <a:t>2</a:t>
            </a:r>
            <a:r>
              <a:rPr lang="zh-TW" altLang="en-US" b="1" dirty="0">
                <a:solidFill>
                  <a:srgbClr val="000000"/>
                </a:solidFill>
                <a:latin typeface="DFKai-SB"/>
                <a:ea typeface="DFKai-SB"/>
                <a:cs typeface="DFKai-SB"/>
                <a:sym typeface="DFKai-SB"/>
              </a:rPr>
              <a:t>（</a:t>
            </a:r>
            <a:r>
              <a:rPr lang="en-US" altLang="zh-TW" b="1" dirty="0">
                <a:solidFill>
                  <a:srgbClr val="000000"/>
                </a:solidFill>
                <a:latin typeface="DFKai-SB"/>
                <a:ea typeface="DFKai-SB"/>
                <a:cs typeface="DFKai-SB"/>
                <a:sym typeface="DFKai-SB"/>
              </a:rPr>
              <a:t>Unified theory of acceptance and use of technology Model 2</a:t>
            </a:r>
            <a:r>
              <a:rPr lang="zh-TW" altLang="en-US" b="1" dirty="0">
                <a:solidFill>
                  <a:srgbClr val="000000"/>
                </a:solidFill>
                <a:latin typeface="DFKai-SB"/>
                <a:ea typeface="DFKai-SB"/>
                <a:cs typeface="DFKai-SB"/>
                <a:sym typeface="DFKai-SB"/>
              </a:rPr>
              <a:t>）</a:t>
            </a:r>
            <a:r>
              <a:rPr lang="en-US" altLang="zh-TW" b="1" dirty="0">
                <a:solidFill>
                  <a:srgbClr val="000000"/>
                </a:solidFill>
                <a:latin typeface="DFKai-SB"/>
                <a:ea typeface="DFKai-SB"/>
                <a:cs typeface="DFKai-SB"/>
                <a:sym typeface="DFKai-SB"/>
              </a:rPr>
              <a:t>: </a:t>
            </a:r>
            <a:endParaRPr lang="en-US" b="1" dirty="0">
              <a:solidFill>
                <a:srgbClr val="000000"/>
              </a:solidFill>
              <a:latin typeface="DFKai-SB"/>
              <a:ea typeface="DFKai-SB"/>
              <a:cs typeface="DFKai-SB"/>
              <a:sym typeface="DFKai-SB"/>
            </a:endParaRPr>
          </a:p>
          <a:p>
            <a:pPr indent="-457189">
              <a:buClr>
                <a:srgbClr val="000000"/>
              </a:buClr>
              <a:buSzPts val="1800"/>
              <a:buFont typeface="DFKai-SB"/>
              <a:buChar char="•"/>
            </a:pPr>
            <a:r>
              <a:rPr lang="en-US" altLang="zh-TW" dirty="0">
                <a:solidFill>
                  <a:srgbClr val="000000"/>
                </a:solidFill>
                <a:latin typeface="DFKai-SB"/>
                <a:ea typeface="DFKai-SB"/>
                <a:cs typeface="DFKai-SB"/>
                <a:sym typeface="DFKai-SB"/>
              </a:rPr>
              <a:t>UTAUT2</a:t>
            </a:r>
            <a:r>
              <a:rPr lang="zh-TW" altLang="en-US" dirty="0">
                <a:solidFill>
                  <a:srgbClr val="000000"/>
                </a:solidFill>
                <a:latin typeface="DFKai-SB"/>
                <a:ea typeface="DFKai-SB"/>
                <a:cs typeface="DFKai-SB"/>
                <a:sym typeface="DFKai-SB"/>
              </a:rPr>
              <a:t>模型被用來確定計算機自我效能感和計算機遊戲性對電子學習系統的感知易用性是否有顯著影響。</a:t>
            </a:r>
            <a:endParaRPr lang="en-US" altLang="zh-TW" dirty="0">
              <a:solidFill>
                <a:srgbClr val="000000"/>
              </a:solidFill>
              <a:latin typeface="DFKai-SB"/>
              <a:ea typeface="DFKai-SB"/>
              <a:cs typeface="DFKai-SB"/>
              <a:sym typeface="DFKai-SB"/>
            </a:endParaRPr>
          </a:p>
        </p:txBody>
      </p:sp>
      <p:sp>
        <p:nvSpPr>
          <p:cNvPr id="2" name="投影片編號版面配置區 1">
            <a:extLst>
              <a:ext uri="{FF2B5EF4-FFF2-40B4-BE49-F238E27FC236}">
                <a16:creationId xmlns:a16="http://schemas.microsoft.com/office/drawing/2014/main" id="{056FA601-7A03-4D47-8B52-8501F0AA263A}"/>
              </a:ext>
            </a:extLst>
          </p:cNvPr>
          <p:cNvSpPr>
            <a:spLocks noGrp="1"/>
          </p:cNvSpPr>
          <p:nvPr>
            <p:ph type="sldNum" idx="12"/>
          </p:nvPr>
        </p:nvSpPr>
        <p:spPr/>
        <p:txBody>
          <a:bodyPr/>
          <a:lstStyle/>
          <a:p>
            <a:fld id="{00000000-1234-1234-1234-123412341234}" type="slidenum">
              <a:rPr lang="en-US" altLang="zh-TW" smtClean="0"/>
              <a:pPr/>
              <a:t>11</a:t>
            </a:fld>
            <a:endParaRPr lang="zh-TW" altLang="en-US"/>
          </a:p>
        </p:txBody>
      </p:sp>
      <p:sp>
        <p:nvSpPr>
          <p:cNvPr id="8" name="Google Shape;236;p37">
            <a:extLst>
              <a:ext uri="{FF2B5EF4-FFF2-40B4-BE49-F238E27FC236}">
                <a16:creationId xmlns:a16="http://schemas.microsoft.com/office/drawing/2014/main" id="{1E5B0BB2-D5A6-4DB2-A475-505160B1AD19}"/>
              </a:ext>
            </a:extLst>
          </p:cNvPr>
          <p:cNvSpPr txBox="1">
            <a:spLocks/>
          </p:cNvSpPr>
          <p:nvPr/>
        </p:nvSpPr>
        <p:spPr bwMode="auto">
          <a:xfrm>
            <a:off x="81631" y="2814812"/>
            <a:ext cx="6682726" cy="3819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952485" indent="-342900">
              <a:spcBef>
                <a:spcPts val="400"/>
              </a:spcBef>
              <a:spcAft>
                <a:spcPts val="400"/>
              </a:spcAft>
              <a:buClrTx/>
              <a:buSzPct val="80000"/>
            </a:pPr>
            <a:r>
              <a:rPr lang="zh-TW" altLang="en-US" dirty="0">
                <a:solidFill>
                  <a:srgbClr val="000000"/>
                </a:solidFill>
                <a:latin typeface="標楷體" panose="03000509000000000000" pitchFamily="65" charset="-120"/>
                <a:ea typeface="標楷體" panose="03000509000000000000" pitchFamily="65" charset="-120"/>
                <a:cs typeface="Arial"/>
                <a:sym typeface="Arial"/>
              </a:rPr>
              <a:t>被擴展到消費者環境中，強調科技使用者的享樂價值（內在動機），包括三個新的概念，如：享樂主義動機、價格價值和習慣。</a:t>
            </a:r>
            <a:endParaRPr lang="en-US" altLang="zh-TW" dirty="0">
              <a:solidFill>
                <a:srgbClr val="000000"/>
              </a:solidFill>
              <a:latin typeface="標楷體" panose="03000509000000000000" pitchFamily="65" charset="-120"/>
              <a:ea typeface="標楷體" panose="03000509000000000000" pitchFamily="65" charset="-120"/>
              <a:cs typeface="Arial"/>
              <a:sym typeface="Arial"/>
            </a:endParaRPr>
          </a:p>
          <a:p>
            <a:pPr marL="952485" indent="-342900">
              <a:spcBef>
                <a:spcPts val="400"/>
              </a:spcBef>
              <a:spcAft>
                <a:spcPts val="400"/>
              </a:spcAft>
              <a:buClrTx/>
              <a:buSzPct val="80000"/>
            </a:pPr>
            <a:r>
              <a:rPr lang="en-US" altLang="zh-TW" dirty="0">
                <a:solidFill>
                  <a:srgbClr val="000000"/>
                </a:solidFill>
                <a:latin typeface="標楷體" panose="03000509000000000000" pitchFamily="65" charset="-120"/>
                <a:ea typeface="標楷體" panose="03000509000000000000" pitchFamily="65" charset="-120"/>
                <a:cs typeface="Arial"/>
                <a:sym typeface="Arial"/>
              </a:rPr>
              <a:t>Goncalo Baptista</a:t>
            </a:r>
            <a:r>
              <a:rPr lang="zh-TW" altLang="en-US" dirty="0">
                <a:solidFill>
                  <a:srgbClr val="000000"/>
                </a:solidFill>
                <a:latin typeface="標楷體" panose="03000509000000000000" pitchFamily="65" charset="-120"/>
                <a:ea typeface="標楷體" panose="03000509000000000000" pitchFamily="65" charset="-120"/>
                <a:cs typeface="Arial"/>
                <a:sym typeface="Arial"/>
              </a:rPr>
              <a:t>研究了遊戲化對行動銀行服務的影響，研究結果顯示遊戲化與使用手機銀行服務的意向之間存在直接和強烈的關係</a:t>
            </a:r>
            <a:endParaRPr lang="en-US" altLang="zh-TW" dirty="0">
              <a:solidFill>
                <a:srgbClr val="000000"/>
              </a:solidFill>
              <a:latin typeface="標楷體" panose="03000509000000000000" pitchFamily="65" charset="-120"/>
              <a:ea typeface="標楷體" panose="03000509000000000000" pitchFamily="65" charset="-120"/>
              <a:cs typeface="Arial"/>
              <a:sym typeface="Arial"/>
            </a:endParaRPr>
          </a:p>
        </p:txBody>
      </p:sp>
    </p:spTree>
    <p:extLst>
      <p:ext uri="{BB962C8B-B14F-4D97-AF65-F5344CB8AC3E}">
        <p14:creationId xmlns:p14="http://schemas.microsoft.com/office/powerpoint/2010/main" val="5099506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spcBef>
                <a:spcPts val="0"/>
              </a:spcBef>
              <a:spcAft>
                <a:spcPts val="0"/>
              </a:spcAft>
            </a:pPr>
            <a:r>
              <a:rPr lang="zh-TW" sz="3200" b="1" dirty="0">
                <a:solidFill>
                  <a:srgbClr val="000000"/>
                </a:solidFill>
              </a:rPr>
              <a:t>Outline</a:t>
            </a:r>
            <a:endParaRPr sz="3200" dirty="0"/>
          </a:p>
        </p:txBody>
      </p:sp>
      <p:sp>
        <p:nvSpPr>
          <p:cNvPr id="180" name="Google Shape;180;p29"/>
          <p:cNvSpPr txBox="1">
            <a:spLocks noGrp="1"/>
          </p:cNvSpPr>
          <p:nvPr>
            <p:ph type="body" idx="1"/>
          </p:nvPr>
        </p:nvSpPr>
        <p:spPr>
          <a:xfrm>
            <a:off x="624417" y="1773239"/>
            <a:ext cx="10972800" cy="4827600"/>
          </a:xfrm>
          <a:prstGeom prst="rect">
            <a:avLst/>
          </a:prstGeom>
        </p:spPr>
        <p:txBody>
          <a:bodyPr spcFirstLastPara="1" vert="horz" wrap="square" lIns="121900" tIns="60933" rIns="121900" bIns="60933" numCol="1" anchor="t" anchorCtr="0" compatLnSpc="1">
            <a:prstTxWarp prst="textNoShape">
              <a:avLst/>
            </a:prstTxWarp>
            <a:noAutofit/>
          </a:bodyPr>
          <a:lstStyle/>
          <a:p>
            <a:pPr indent="-457189">
              <a:lnSpc>
                <a:spcPct val="150000"/>
              </a:lnSpc>
              <a:spcBef>
                <a:spcPts val="0"/>
              </a:spcBef>
              <a:buClr>
                <a:srgbClr val="000000"/>
              </a:buClr>
              <a:buSzPts val="1800"/>
              <a:buFont typeface="DFKai-SB"/>
              <a:buAutoNum type="arabicPeriod"/>
            </a:pPr>
            <a:r>
              <a:rPr lang="zh-TW" altLang="zh-TW" sz="2400" b="1" dirty="0">
                <a:solidFill>
                  <a:srgbClr val="000000"/>
                </a:solidFill>
                <a:latin typeface="DFKai-SB"/>
                <a:ea typeface="DFKai-SB"/>
                <a:sym typeface="Arial"/>
              </a:rPr>
              <a:t>動機</a:t>
            </a:r>
            <a:endParaRPr lang="en-US" altLang="zh-TW" sz="2400" b="1" dirty="0">
              <a:solidFill>
                <a:srgbClr val="000000"/>
              </a:solidFill>
              <a:latin typeface="DFKai-SB"/>
              <a:ea typeface="DFKai-SB"/>
              <a:sym typeface="Arial"/>
            </a:endParaRPr>
          </a:p>
          <a:p>
            <a:pPr indent="-457189">
              <a:lnSpc>
                <a:spcPct val="150000"/>
              </a:lnSpc>
              <a:spcBef>
                <a:spcPts val="0"/>
              </a:spcBef>
              <a:buClr>
                <a:srgbClr val="000000"/>
              </a:buClr>
              <a:buSzPts val="1800"/>
              <a:buFont typeface="DFKai-SB"/>
              <a:buAutoNum type="arabicPeriod"/>
            </a:pPr>
            <a:r>
              <a:rPr lang="zh-TW" altLang="en-US" sz="2400" b="1" dirty="0">
                <a:solidFill>
                  <a:schemeClr val="bg1">
                    <a:lumMod val="10000"/>
                  </a:schemeClr>
                </a:solidFill>
                <a:latin typeface="DFKai-SB"/>
                <a:ea typeface="DFKai-SB"/>
                <a:sym typeface="DFKai-SB"/>
              </a:rPr>
              <a:t>文獻回顧</a:t>
            </a:r>
            <a:endParaRPr lang="en-US" altLang="zh-TW" sz="2400" b="1" dirty="0">
              <a:solidFill>
                <a:schemeClr val="bg1">
                  <a:lumMod val="10000"/>
                </a:schemeClr>
              </a:solidFill>
              <a:latin typeface="DFKai-SB"/>
              <a:ea typeface="DFKai-SB"/>
              <a:sym typeface="DFKai-SB"/>
            </a:endParaRPr>
          </a:p>
          <a:p>
            <a:pPr indent="-457189">
              <a:lnSpc>
                <a:spcPct val="150000"/>
              </a:lnSpc>
              <a:spcBef>
                <a:spcPts val="0"/>
              </a:spcBef>
              <a:buClr>
                <a:srgbClr val="000000"/>
              </a:buClr>
              <a:buSzPts val="1800"/>
              <a:buFont typeface="DFKai-SB"/>
              <a:buAutoNum type="arabicPeriod"/>
            </a:pPr>
            <a:r>
              <a:rPr lang="zh-TW" altLang="en-US" sz="2400" b="1" dirty="0">
                <a:solidFill>
                  <a:srgbClr val="FF0000"/>
                </a:solidFill>
                <a:latin typeface="DFKai-SB"/>
                <a:ea typeface="DFKai-SB"/>
                <a:cs typeface="DFKai-SB"/>
                <a:sym typeface="DFKai-SB"/>
              </a:rPr>
              <a:t>系統設計</a:t>
            </a:r>
            <a:endParaRPr lang="en-US" altLang="zh-TW" sz="2400" b="1" dirty="0">
              <a:solidFill>
                <a:srgbClr val="FF0000"/>
              </a:solidFill>
              <a:latin typeface="DFKai-SB"/>
              <a:ea typeface="DFKai-SB"/>
              <a:cs typeface="DFKai-SB"/>
              <a:sym typeface="DFKai-SB"/>
            </a:endParaRPr>
          </a:p>
          <a:p>
            <a:pPr indent="-457189">
              <a:lnSpc>
                <a:spcPct val="150000"/>
              </a:lnSpc>
              <a:spcBef>
                <a:spcPts val="0"/>
              </a:spcBef>
              <a:buClr>
                <a:srgbClr val="000000"/>
              </a:buClr>
              <a:buSzPts val="1800"/>
              <a:buFont typeface="DFKai-SB"/>
              <a:buAutoNum type="arabicPeriod"/>
            </a:pPr>
            <a:r>
              <a:rPr lang="zh-TW" altLang="en-US" sz="2400" b="1" dirty="0">
                <a:solidFill>
                  <a:srgbClr val="000000"/>
                </a:solidFill>
                <a:latin typeface="DFKai-SB"/>
                <a:ea typeface="DFKai-SB"/>
                <a:cs typeface="DFKai-SB"/>
                <a:sym typeface="DFKai-SB"/>
              </a:rPr>
              <a:t>實驗與結果分析</a:t>
            </a:r>
          </a:p>
          <a:p>
            <a:pPr indent="-457189">
              <a:lnSpc>
                <a:spcPct val="150000"/>
              </a:lnSpc>
              <a:spcBef>
                <a:spcPts val="0"/>
              </a:spcBef>
              <a:buClr>
                <a:srgbClr val="000000"/>
              </a:buClr>
              <a:buSzPts val="1800"/>
              <a:buFont typeface="DFKai-SB"/>
              <a:buAutoNum type="arabicPeriod"/>
            </a:pPr>
            <a:r>
              <a:rPr lang="zh-TW" altLang="en-US" sz="2400" b="1" dirty="0">
                <a:solidFill>
                  <a:srgbClr val="000000"/>
                </a:solidFill>
                <a:latin typeface="DFKai-SB"/>
                <a:ea typeface="DFKai-SB"/>
                <a:cs typeface="DFKai-SB"/>
                <a:sym typeface="DFKai-SB"/>
              </a:rPr>
              <a:t>結論與未來研究</a:t>
            </a:r>
            <a:endParaRPr sz="2400" b="1" dirty="0">
              <a:solidFill>
                <a:srgbClr val="000000"/>
              </a:solidFill>
              <a:latin typeface="Arial"/>
              <a:ea typeface="Arial"/>
              <a:cs typeface="Arial"/>
              <a:sym typeface="Arial"/>
            </a:endParaRPr>
          </a:p>
          <a:p>
            <a:pPr marL="0" indent="0">
              <a:spcBef>
                <a:spcPts val="225"/>
              </a:spcBef>
              <a:spcAft>
                <a:spcPts val="0"/>
              </a:spcAft>
              <a:buNone/>
            </a:pPr>
            <a:endParaRPr sz="2400" dirty="0"/>
          </a:p>
        </p:txBody>
      </p:sp>
      <p:sp>
        <p:nvSpPr>
          <p:cNvPr id="2" name="投影片編號版面配置區 1">
            <a:extLst>
              <a:ext uri="{FF2B5EF4-FFF2-40B4-BE49-F238E27FC236}">
                <a16:creationId xmlns:a16="http://schemas.microsoft.com/office/drawing/2014/main" id="{76DC6E0D-FBDC-4633-B8FA-055078CBFDCC}"/>
              </a:ext>
            </a:extLst>
          </p:cNvPr>
          <p:cNvSpPr>
            <a:spLocks noGrp="1"/>
          </p:cNvSpPr>
          <p:nvPr>
            <p:ph type="sldNum" idx="12"/>
          </p:nvPr>
        </p:nvSpPr>
        <p:spPr/>
        <p:txBody>
          <a:bodyPr/>
          <a:lstStyle/>
          <a:p>
            <a:fld id="{00000000-1234-1234-1234-123412341234}" type="slidenum">
              <a:rPr lang="en-US" altLang="zh-TW" smtClean="0"/>
              <a:pPr/>
              <a:t>12</a:t>
            </a:fld>
            <a:endParaRPr lang="zh-TW" altLang="en-US"/>
          </a:p>
        </p:txBody>
      </p:sp>
    </p:spTree>
    <p:extLst>
      <p:ext uri="{BB962C8B-B14F-4D97-AF65-F5344CB8AC3E}">
        <p14:creationId xmlns:p14="http://schemas.microsoft.com/office/powerpoint/2010/main" val="39458405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6" name="Google Shape;437;p54">
            <a:extLst>
              <a:ext uri="{FF2B5EF4-FFF2-40B4-BE49-F238E27FC236}">
                <a16:creationId xmlns:a16="http://schemas.microsoft.com/office/drawing/2014/main" id="{B3C7F2D1-D863-4B89-8064-1B038AB4578F}"/>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系統設計 </a:t>
            </a:r>
            <a:r>
              <a:rPr lang="en-US"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a:t>
            </a:r>
            <a:r>
              <a:rPr lang="zh-TW" altLang="en-US" sz="3200" b="1" dirty="0">
                <a:solidFill>
                  <a:schemeClr val="bg1">
                    <a:lumMod val="10000"/>
                  </a:schemeClr>
                </a:solidFill>
                <a:latin typeface="標楷體" panose="03000509000000000000" pitchFamily="65" charset="-120"/>
                <a:ea typeface="標楷體" panose="03000509000000000000" pitchFamily="65" charset="-120"/>
              </a:rPr>
              <a:t>遊戲設計原則</a:t>
            </a:r>
            <a:endParaRPr lang="en-US" sz="3200" b="1" dirty="0">
              <a:solidFill>
                <a:schemeClr val="bg1">
                  <a:lumMod val="10000"/>
                </a:schemeClr>
              </a:solidFill>
              <a:latin typeface="標楷體" panose="03000509000000000000" pitchFamily="65" charset="-120"/>
              <a:ea typeface="標楷體" panose="03000509000000000000" pitchFamily="65" charset="-120"/>
              <a:sym typeface="DFKai-SB"/>
            </a:endParaRPr>
          </a:p>
        </p:txBody>
      </p:sp>
      <p:sp>
        <p:nvSpPr>
          <p:cNvPr id="3" name="投影片編號版面配置區 2">
            <a:extLst>
              <a:ext uri="{FF2B5EF4-FFF2-40B4-BE49-F238E27FC236}">
                <a16:creationId xmlns:a16="http://schemas.microsoft.com/office/drawing/2014/main" id="{F344577B-1CF7-427C-82E3-9A360F852ED9}"/>
              </a:ext>
            </a:extLst>
          </p:cNvPr>
          <p:cNvSpPr>
            <a:spLocks noGrp="1"/>
          </p:cNvSpPr>
          <p:nvPr>
            <p:ph type="sldNum" idx="12"/>
          </p:nvPr>
        </p:nvSpPr>
        <p:spPr/>
        <p:txBody>
          <a:bodyPr/>
          <a:lstStyle/>
          <a:p>
            <a:fld id="{00000000-1234-1234-1234-123412341234}" type="slidenum">
              <a:rPr lang="en-US" altLang="zh-TW" smtClean="0"/>
              <a:pPr/>
              <a:t>13</a:t>
            </a:fld>
            <a:endParaRPr lang="zh-TW" altLang="en-US"/>
          </a:p>
        </p:txBody>
      </p:sp>
      <p:sp>
        <p:nvSpPr>
          <p:cNvPr id="4" name="Google Shape;208;p33">
            <a:extLst>
              <a:ext uri="{FF2B5EF4-FFF2-40B4-BE49-F238E27FC236}">
                <a16:creationId xmlns:a16="http://schemas.microsoft.com/office/drawing/2014/main" id="{2AAE9E76-398B-49A2-8CC5-68F4C056E94B}"/>
              </a:ext>
            </a:extLst>
          </p:cNvPr>
          <p:cNvSpPr txBox="1">
            <a:spLocks/>
          </p:cNvSpPr>
          <p:nvPr/>
        </p:nvSpPr>
        <p:spPr bwMode="auto">
          <a:xfrm>
            <a:off x="996289" y="2081818"/>
            <a:ext cx="6161972" cy="3918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分析學習者</a:t>
            </a:r>
            <a:endParaRPr lang="en-US"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設立明確的教育目標，選擇適合的遊戲內容</a:t>
            </a:r>
            <a:endParaRPr lang="en-US" altLang="zh-TW" dirty="0">
              <a:solidFill>
                <a:srgbClr val="000000"/>
              </a:solidFill>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根據教學目標和遊戲內容設計教學方法</a:t>
            </a:r>
            <a:endParaRPr lang="en-US"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將教學視為主要目標，遊戲作為輔助工具</a:t>
            </a:r>
            <a:endParaRPr lang="en-US" altLang="zh-TW" dirty="0">
              <a:solidFill>
                <a:srgbClr val="000000"/>
              </a:solidFill>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良好運用電腦遊戲的特徵</a:t>
            </a:r>
            <a:endParaRPr lang="en-US"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將學生置於教學過程的中心，幫助他們享受學習</a:t>
            </a:r>
            <a:endParaRPr lang="en-US" altLang="zh-TW" dirty="0">
              <a:solidFill>
                <a:srgbClr val="000000"/>
              </a:solidFill>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定期評估學生的學習情況，不斷改進教學</a:t>
            </a:r>
            <a:endParaRPr lang="zh-TW" altLang="en-US"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endParaRPr lang="zh-TW" altLang="en-US" sz="1800" dirty="0">
              <a:solidFill>
                <a:srgbClr val="000000"/>
              </a:solidFill>
              <a:latin typeface="DFKai-SB"/>
              <a:ea typeface="DFKai-SB"/>
              <a:cs typeface="DFKai-SB"/>
              <a:sym typeface="DFKai-SB"/>
            </a:endParaRPr>
          </a:p>
        </p:txBody>
      </p:sp>
      <p:sp>
        <p:nvSpPr>
          <p:cNvPr id="5" name="Google Shape;405;p49">
            <a:extLst>
              <a:ext uri="{FF2B5EF4-FFF2-40B4-BE49-F238E27FC236}">
                <a16:creationId xmlns:a16="http://schemas.microsoft.com/office/drawing/2014/main" id="{8D6E72B5-EF1B-4784-A7D8-EC1B3489323C}"/>
              </a:ext>
            </a:extLst>
          </p:cNvPr>
          <p:cNvSpPr txBox="1">
            <a:spLocks/>
          </p:cNvSpPr>
          <p:nvPr/>
        </p:nvSpPr>
        <p:spPr bwMode="auto">
          <a:xfrm>
            <a:off x="624418" y="1663735"/>
            <a:ext cx="9224662" cy="605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91425" tIns="45700" rIns="91425" bIns="45700"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101600" indent="0">
              <a:spcAft>
                <a:spcPts val="0"/>
              </a:spcAft>
              <a:buClr>
                <a:srgbClr val="000000"/>
              </a:buClr>
              <a:buSzPts val="2000"/>
              <a:buFont typeface="Georgia" pitchFamily="18" charset="0"/>
              <a:buNone/>
            </a:pP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整合心流體驗與教育設計（</a:t>
            </a:r>
            <a:r>
              <a:rPr lang="en-US" altLang="zh-TW"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Integrate the flow experience and instructional design</a:t>
            </a: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a:t>
            </a:r>
            <a:endParaRPr lang="en-US"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0016213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6" name="Google Shape;437;p54">
            <a:extLst>
              <a:ext uri="{FF2B5EF4-FFF2-40B4-BE49-F238E27FC236}">
                <a16:creationId xmlns:a16="http://schemas.microsoft.com/office/drawing/2014/main" id="{B3C7F2D1-D863-4B89-8064-1B038AB4578F}"/>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系統設計 </a:t>
            </a:r>
            <a:r>
              <a:rPr lang="en-US"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a:t>
            </a:r>
            <a:r>
              <a:rPr lang="zh-TW" altLang="en-US" sz="3200" b="1" dirty="0">
                <a:solidFill>
                  <a:schemeClr val="bg1">
                    <a:lumMod val="10000"/>
                  </a:schemeClr>
                </a:solidFill>
                <a:latin typeface="標楷體" panose="03000509000000000000" pitchFamily="65" charset="-120"/>
                <a:ea typeface="標楷體" panose="03000509000000000000" pitchFamily="65" charset="-120"/>
              </a:rPr>
              <a:t>遊戲設計原則</a:t>
            </a:r>
            <a:endParaRPr lang="en-US" sz="3200" b="1" dirty="0">
              <a:solidFill>
                <a:schemeClr val="bg1">
                  <a:lumMod val="10000"/>
                </a:schemeClr>
              </a:solidFill>
              <a:latin typeface="標楷體" panose="03000509000000000000" pitchFamily="65" charset="-120"/>
              <a:ea typeface="標楷體" panose="03000509000000000000" pitchFamily="65" charset="-120"/>
              <a:sym typeface="DFKai-SB"/>
            </a:endParaRPr>
          </a:p>
        </p:txBody>
      </p:sp>
      <p:sp>
        <p:nvSpPr>
          <p:cNvPr id="3" name="投影片編號版面配置區 2">
            <a:extLst>
              <a:ext uri="{FF2B5EF4-FFF2-40B4-BE49-F238E27FC236}">
                <a16:creationId xmlns:a16="http://schemas.microsoft.com/office/drawing/2014/main" id="{F344577B-1CF7-427C-82E3-9A360F852ED9}"/>
              </a:ext>
            </a:extLst>
          </p:cNvPr>
          <p:cNvSpPr>
            <a:spLocks noGrp="1"/>
          </p:cNvSpPr>
          <p:nvPr>
            <p:ph type="sldNum" idx="12"/>
          </p:nvPr>
        </p:nvSpPr>
        <p:spPr/>
        <p:txBody>
          <a:bodyPr/>
          <a:lstStyle/>
          <a:p>
            <a:fld id="{00000000-1234-1234-1234-123412341234}" type="slidenum">
              <a:rPr lang="en-US" altLang="zh-TW" smtClean="0"/>
              <a:pPr/>
              <a:t>14</a:t>
            </a:fld>
            <a:endParaRPr lang="zh-TW" altLang="en-US"/>
          </a:p>
        </p:txBody>
      </p:sp>
      <p:sp>
        <p:nvSpPr>
          <p:cNvPr id="4" name="Google Shape;208;p33">
            <a:extLst>
              <a:ext uri="{FF2B5EF4-FFF2-40B4-BE49-F238E27FC236}">
                <a16:creationId xmlns:a16="http://schemas.microsoft.com/office/drawing/2014/main" id="{2AAE9E76-398B-49A2-8CC5-68F4C056E94B}"/>
              </a:ext>
            </a:extLst>
          </p:cNvPr>
          <p:cNvSpPr txBox="1">
            <a:spLocks/>
          </p:cNvSpPr>
          <p:nvPr/>
        </p:nvSpPr>
        <p:spPr bwMode="auto">
          <a:xfrm>
            <a:off x="996289" y="2081818"/>
            <a:ext cx="6161972" cy="3918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分析學習者</a:t>
            </a:r>
            <a:endParaRPr lang="en-US"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FF0000"/>
                </a:solidFill>
                <a:effectLst/>
                <a:latin typeface="Palatino Linotype" panose="02040502050505030304" pitchFamily="18" charset="0"/>
                <a:ea typeface="標楷體" panose="03000509000000000000" pitchFamily="65" charset="-120"/>
                <a:cs typeface="Times New Roman" panose="02020603050405020304" pitchFamily="18" charset="0"/>
              </a:rPr>
              <a:t>設立明確的教育目標，選擇適合的遊戲內容</a:t>
            </a:r>
            <a:endParaRPr lang="en-US" altLang="zh-TW" dirty="0">
              <a:solidFill>
                <a:srgbClr val="FF0000"/>
              </a:solidFill>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根據教學目標和遊戲內容設計教學方法</a:t>
            </a:r>
            <a:endParaRPr lang="en-US"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將教學視為主要目標，遊戲作為輔助工具</a:t>
            </a:r>
            <a:endParaRPr lang="en-US" altLang="zh-TW" dirty="0">
              <a:solidFill>
                <a:srgbClr val="000000"/>
              </a:solidFill>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良好運用電腦遊戲的特徵</a:t>
            </a:r>
            <a:endParaRPr lang="en-US"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將學生置於教學過程的中心，幫助他們享受學習</a:t>
            </a:r>
            <a:endParaRPr lang="en-US" altLang="zh-TW" dirty="0">
              <a:solidFill>
                <a:srgbClr val="000000"/>
              </a:solidFill>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定期評估學生的學習情況，不斷改進教學</a:t>
            </a:r>
            <a:endParaRPr lang="zh-TW" altLang="en-US"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endParaRPr lang="zh-TW" altLang="en-US" sz="1800" dirty="0">
              <a:solidFill>
                <a:srgbClr val="000000"/>
              </a:solidFill>
              <a:latin typeface="DFKai-SB"/>
              <a:ea typeface="DFKai-SB"/>
              <a:cs typeface="DFKai-SB"/>
              <a:sym typeface="DFKai-SB"/>
            </a:endParaRPr>
          </a:p>
        </p:txBody>
      </p:sp>
      <p:sp>
        <p:nvSpPr>
          <p:cNvPr id="5" name="Google Shape;405;p49">
            <a:extLst>
              <a:ext uri="{FF2B5EF4-FFF2-40B4-BE49-F238E27FC236}">
                <a16:creationId xmlns:a16="http://schemas.microsoft.com/office/drawing/2014/main" id="{8D6E72B5-EF1B-4784-A7D8-EC1B3489323C}"/>
              </a:ext>
            </a:extLst>
          </p:cNvPr>
          <p:cNvSpPr txBox="1">
            <a:spLocks/>
          </p:cNvSpPr>
          <p:nvPr/>
        </p:nvSpPr>
        <p:spPr bwMode="auto">
          <a:xfrm>
            <a:off x="624418" y="1663735"/>
            <a:ext cx="9224662" cy="605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91425" tIns="45700" rIns="91425" bIns="45700"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101600" indent="0">
              <a:spcAft>
                <a:spcPts val="0"/>
              </a:spcAft>
              <a:buClr>
                <a:srgbClr val="000000"/>
              </a:buClr>
              <a:buSzPts val="2000"/>
              <a:buFont typeface="Georgia" pitchFamily="18" charset="0"/>
              <a:buNone/>
            </a:pP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整合心流體驗與教育設計（</a:t>
            </a:r>
            <a:r>
              <a:rPr lang="en-US" altLang="zh-TW"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Integrate the flow experience and instructional design</a:t>
            </a: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a:t>
            </a:r>
            <a:endParaRPr lang="en-US"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6537827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6" name="Google Shape;437;p54">
            <a:extLst>
              <a:ext uri="{FF2B5EF4-FFF2-40B4-BE49-F238E27FC236}">
                <a16:creationId xmlns:a16="http://schemas.microsoft.com/office/drawing/2014/main" id="{B3C7F2D1-D863-4B89-8064-1B038AB4578F}"/>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系統設計 </a:t>
            </a:r>
            <a:r>
              <a:rPr lang="en-US"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a:t>
            </a:r>
            <a:r>
              <a:rPr lang="zh-TW" altLang="en-US" sz="3200" b="1" dirty="0">
                <a:solidFill>
                  <a:schemeClr val="bg1">
                    <a:lumMod val="10000"/>
                  </a:schemeClr>
                </a:solidFill>
                <a:latin typeface="標楷體" panose="03000509000000000000" pitchFamily="65" charset="-120"/>
                <a:ea typeface="標楷體" panose="03000509000000000000" pitchFamily="65" charset="-120"/>
              </a:rPr>
              <a:t>遊戲設計原則 </a:t>
            </a:r>
            <a:endParaRPr lang="en-US" sz="3200" b="1" dirty="0">
              <a:solidFill>
                <a:schemeClr val="bg1">
                  <a:lumMod val="10000"/>
                </a:schemeClr>
              </a:solidFill>
              <a:latin typeface="標楷體" panose="03000509000000000000" pitchFamily="65" charset="-120"/>
              <a:ea typeface="標楷體" panose="03000509000000000000" pitchFamily="65" charset="-120"/>
              <a:sym typeface="DFKai-SB"/>
            </a:endParaRPr>
          </a:p>
        </p:txBody>
      </p:sp>
      <p:sp>
        <p:nvSpPr>
          <p:cNvPr id="3" name="投影片編號版面配置區 2">
            <a:extLst>
              <a:ext uri="{FF2B5EF4-FFF2-40B4-BE49-F238E27FC236}">
                <a16:creationId xmlns:a16="http://schemas.microsoft.com/office/drawing/2014/main" id="{F344577B-1CF7-427C-82E3-9A360F852ED9}"/>
              </a:ext>
            </a:extLst>
          </p:cNvPr>
          <p:cNvSpPr>
            <a:spLocks noGrp="1"/>
          </p:cNvSpPr>
          <p:nvPr>
            <p:ph type="sldNum" idx="12"/>
          </p:nvPr>
        </p:nvSpPr>
        <p:spPr/>
        <p:txBody>
          <a:bodyPr/>
          <a:lstStyle/>
          <a:p>
            <a:fld id="{00000000-1234-1234-1234-123412341234}" type="slidenum">
              <a:rPr lang="en-US" altLang="zh-TW" smtClean="0"/>
              <a:pPr/>
              <a:t>15</a:t>
            </a:fld>
            <a:endParaRPr lang="zh-TW" altLang="en-US"/>
          </a:p>
        </p:txBody>
      </p:sp>
      <p:sp>
        <p:nvSpPr>
          <p:cNvPr id="4" name="Google Shape;208;p33">
            <a:extLst>
              <a:ext uri="{FF2B5EF4-FFF2-40B4-BE49-F238E27FC236}">
                <a16:creationId xmlns:a16="http://schemas.microsoft.com/office/drawing/2014/main" id="{2AAE9E76-398B-49A2-8CC5-68F4C056E94B}"/>
              </a:ext>
            </a:extLst>
          </p:cNvPr>
          <p:cNvSpPr txBox="1">
            <a:spLocks/>
          </p:cNvSpPr>
          <p:nvPr/>
        </p:nvSpPr>
        <p:spPr bwMode="auto">
          <a:xfrm>
            <a:off x="935593" y="2074468"/>
            <a:ext cx="11097658" cy="3918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1000"/>
              </a:spcBef>
              <a:spcAft>
                <a:spcPts val="1000"/>
              </a:spcAft>
              <a:buClr>
                <a:srgbClr val="000000"/>
              </a:buClr>
              <a:buSzPts val="1800"/>
              <a:buFont typeface="+mj-lt"/>
              <a:buAutoNum type="arabicPeriod"/>
            </a:pPr>
            <a:r>
              <a:rPr lang="zh-TW" altLang="en-US" sz="1800" dirty="0">
                <a:solidFill>
                  <a:srgbClr val="000000"/>
                </a:solidFill>
                <a:latin typeface="DFKai-SB"/>
                <a:ea typeface="DFKai-SB"/>
                <a:cs typeface="DFKai-SB"/>
                <a:sym typeface="DFKai-SB"/>
              </a:rPr>
              <a:t>記憶</a:t>
            </a:r>
            <a:r>
              <a:rPr lang="en-US" altLang="zh-TW" sz="1800" dirty="0">
                <a:solidFill>
                  <a:srgbClr val="000000"/>
                </a:solidFill>
                <a:latin typeface="DFKai-SB"/>
                <a:ea typeface="DFKai-SB"/>
                <a:cs typeface="DFKai-SB"/>
                <a:sym typeface="DFKai-SB"/>
              </a:rPr>
              <a:t>: </a:t>
            </a:r>
            <a:r>
              <a:rPr lang="zh-TW" altLang="en-US" sz="1800" dirty="0">
                <a:solidFill>
                  <a:srgbClr val="000000"/>
                </a:solidFill>
                <a:latin typeface="DFKai-SB"/>
                <a:ea typeface="DFKai-SB"/>
                <a:cs typeface="DFKai-SB"/>
                <a:sym typeface="DFKai-SB"/>
              </a:rPr>
              <a:t>學生可以記得跟</a:t>
            </a:r>
            <a:r>
              <a:rPr lang="en-US" altLang="zh-TW" sz="1800" dirty="0">
                <a:solidFill>
                  <a:srgbClr val="000000"/>
                </a:solidFill>
                <a:latin typeface="DFKai-SB"/>
                <a:ea typeface="DFKai-SB"/>
                <a:cs typeface="DFKai-SB"/>
                <a:sym typeface="DFKai-SB"/>
              </a:rPr>
              <a:t>Git</a:t>
            </a:r>
            <a:r>
              <a:rPr lang="zh-TW" altLang="en-US" sz="1800" dirty="0">
                <a:solidFill>
                  <a:srgbClr val="000000"/>
                </a:solidFill>
                <a:latin typeface="DFKai-SB"/>
                <a:ea typeface="DFKai-SB"/>
                <a:cs typeface="DFKai-SB"/>
                <a:sym typeface="DFKai-SB"/>
              </a:rPr>
              <a:t>關聯的概念名詞與部份指令，比如</a:t>
            </a:r>
            <a:r>
              <a:rPr lang="en-US" altLang="zh-TW" sz="1800" dirty="0">
                <a:solidFill>
                  <a:srgbClr val="000000"/>
                </a:solidFill>
                <a:latin typeface="DFKai-SB"/>
                <a:ea typeface="DFKai-SB"/>
                <a:cs typeface="DFKai-SB"/>
                <a:sym typeface="DFKai-SB"/>
              </a:rPr>
              <a:t>:repository, commit, branch, merge</a:t>
            </a:r>
            <a:r>
              <a:rPr lang="zh-TW" altLang="en-US" sz="1800" dirty="0">
                <a:solidFill>
                  <a:srgbClr val="000000"/>
                </a:solidFill>
                <a:latin typeface="DFKai-SB"/>
                <a:ea typeface="DFKai-SB"/>
                <a:cs typeface="DFKai-SB"/>
                <a:sym typeface="DFKai-SB"/>
              </a:rPr>
              <a:t>等等。</a:t>
            </a:r>
          </a:p>
          <a:p>
            <a:pPr marL="342900" indent="-342900">
              <a:spcBef>
                <a:spcPts val="1000"/>
              </a:spcBef>
              <a:spcAft>
                <a:spcPts val="1000"/>
              </a:spcAft>
              <a:buClr>
                <a:srgbClr val="000000"/>
              </a:buClr>
              <a:buSzPts val="1800"/>
              <a:buFont typeface="+mj-lt"/>
              <a:buAutoNum type="arabicPeriod" startAt="2"/>
            </a:pPr>
            <a:r>
              <a:rPr lang="zh-TW" altLang="en-US" sz="1800" dirty="0">
                <a:solidFill>
                  <a:srgbClr val="000000"/>
                </a:solidFill>
                <a:latin typeface="DFKai-SB"/>
                <a:ea typeface="DFKai-SB"/>
                <a:cs typeface="DFKai-SB"/>
                <a:sym typeface="DFKai-SB"/>
              </a:rPr>
              <a:t>理解</a:t>
            </a:r>
            <a:r>
              <a:rPr lang="en-US" altLang="zh-TW" sz="1800" dirty="0">
                <a:solidFill>
                  <a:srgbClr val="000000"/>
                </a:solidFill>
                <a:latin typeface="DFKai-SB"/>
                <a:ea typeface="DFKai-SB"/>
                <a:cs typeface="DFKai-SB"/>
                <a:sym typeface="DFKai-SB"/>
              </a:rPr>
              <a:t>: </a:t>
            </a:r>
            <a:r>
              <a:rPr lang="zh-TW" altLang="en-US" sz="1800" dirty="0">
                <a:solidFill>
                  <a:srgbClr val="000000"/>
                </a:solidFill>
                <a:latin typeface="DFKai-SB"/>
                <a:ea typeface="DFKai-SB"/>
                <a:cs typeface="DFKai-SB"/>
                <a:sym typeface="DFKai-SB"/>
              </a:rPr>
              <a:t>學生可以在操作、提示與視覺化的</a:t>
            </a:r>
            <a:r>
              <a:rPr lang="en-US" altLang="zh-TW" sz="1800" dirty="0">
                <a:solidFill>
                  <a:srgbClr val="000000"/>
                </a:solidFill>
                <a:latin typeface="DFKai-SB"/>
                <a:ea typeface="DFKai-SB"/>
                <a:cs typeface="DFKai-SB"/>
                <a:sym typeface="DFKai-SB"/>
              </a:rPr>
              <a:t>Git</a:t>
            </a:r>
            <a:r>
              <a:rPr lang="zh-TW" altLang="en-US" sz="1800" dirty="0">
                <a:solidFill>
                  <a:srgbClr val="000000"/>
                </a:solidFill>
                <a:latin typeface="DFKai-SB"/>
                <a:ea typeface="DFKai-SB"/>
                <a:cs typeface="DFKai-SB"/>
                <a:sym typeface="DFKai-SB"/>
              </a:rPr>
              <a:t>工作流程概念中理解</a:t>
            </a:r>
            <a:r>
              <a:rPr lang="en-US" altLang="zh-TW" sz="1800" dirty="0">
                <a:solidFill>
                  <a:srgbClr val="000000"/>
                </a:solidFill>
                <a:latin typeface="DFKai-SB"/>
                <a:ea typeface="DFKai-SB"/>
                <a:cs typeface="DFKai-SB"/>
                <a:sym typeface="DFKai-SB"/>
              </a:rPr>
              <a:t>local</a:t>
            </a:r>
            <a:r>
              <a:rPr lang="zh-TW" altLang="en-US" sz="1800" dirty="0">
                <a:solidFill>
                  <a:srgbClr val="000000"/>
                </a:solidFill>
                <a:latin typeface="DFKai-SB"/>
                <a:ea typeface="DFKai-SB"/>
                <a:cs typeface="DFKai-SB"/>
                <a:sym typeface="DFKai-SB"/>
              </a:rPr>
              <a:t>與</a:t>
            </a:r>
            <a:r>
              <a:rPr lang="en-US" altLang="zh-TW" sz="1800" dirty="0">
                <a:solidFill>
                  <a:srgbClr val="000000"/>
                </a:solidFill>
                <a:latin typeface="DFKai-SB"/>
                <a:ea typeface="DFKai-SB"/>
                <a:cs typeface="DFKai-SB"/>
                <a:sym typeface="DFKai-SB"/>
              </a:rPr>
              <a:t>remote repository</a:t>
            </a:r>
            <a:r>
              <a:rPr lang="zh-TW" altLang="en-US" sz="1800" dirty="0">
                <a:solidFill>
                  <a:srgbClr val="000000"/>
                </a:solidFill>
                <a:latin typeface="DFKai-SB"/>
                <a:ea typeface="DFKai-SB"/>
                <a:cs typeface="DFKai-SB"/>
                <a:sym typeface="DFKai-SB"/>
              </a:rPr>
              <a:t>的差別、</a:t>
            </a:r>
            <a:r>
              <a:rPr lang="en-US" altLang="zh-TW" sz="1800" dirty="0">
                <a:solidFill>
                  <a:srgbClr val="000000"/>
                </a:solidFill>
                <a:latin typeface="DFKai-SB"/>
                <a:ea typeface="DFKai-SB"/>
                <a:cs typeface="DFKai-SB"/>
                <a:sym typeface="DFKai-SB"/>
              </a:rPr>
              <a:t>Git</a:t>
            </a:r>
            <a:r>
              <a:rPr lang="zh-TW" altLang="en-US" sz="1800" dirty="0">
                <a:solidFill>
                  <a:srgbClr val="000000"/>
                </a:solidFill>
                <a:latin typeface="DFKai-SB"/>
                <a:ea typeface="DFKai-SB"/>
                <a:cs typeface="DFKai-SB"/>
                <a:sym typeface="DFKai-SB"/>
              </a:rPr>
              <a:t>與</a:t>
            </a:r>
            <a:r>
              <a:rPr lang="en-US" altLang="zh-TW" sz="1800" dirty="0">
                <a:solidFill>
                  <a:srgbClr val="000000"/>
                </a:solidFill>
                <a:latin typeface="DFKai-SB"/>
                <a:ea typeface="DFKai-SB"/>
                <a:cs typeface="DFKai-SB"/>
                <a:sym typeface="DFKai-SB"/>
              </a:rPr>
              <a:t>Git server</a:t>
            </a:r>
            <a:r>
              <a:rPr lang="zh-TW" altLang="en-US" sz="1800" dirty="0">
                <a:solidFill>
                  <a:srgbClr val="000000"/>
                </a:solidFill>
                <a:latin typeface="DFKai-SB"/>
                <a:ea typeface="DFKai-SB"/>
                <a:cs typeface="DFKai-SB"/>
                <a:sym typeface="DFKai-SB"/>
              </a:rPr>
              <a:t>的差別、分散式版本控制系統的作用、</a:t>
            </a:r>
            <a:r>
              <a:rPr lang="en-US" altLang="zh-TW" sz="1800" dirty="0">
                <a:solidFill>
                  <a:srgbClr val="000000"/>
                </a:solidFill>
                <a:latin typeface="DFKai-SB"/>
                <a:ea typeface="DFKai-SB"/>
                <a:cs typeface="DFKai-SB"/>
                <a:sym typeface="DFKai-SB"/>
              </a:rPr>
              <a:t>branch</a:t>
            </a:r>
            <a:r>
              <a:rPr lang="zh-TW" altLang="en-US" sz="1800" dirty="0">
                <a:solidFill>
                  <a:srgbClr val="000000"/>
                </a:solidFill>
                <a:latin typeface="DFKai-SB"/>
                <a:ea typeface="DFKai-SB"/>
                <a:cs typeface="DFKai-SB"/>
                <a:sym typeface="DFKai-SB"/>
              </a:rPr>
              <a:t>的作用與功能、</a:t>
            </a:r>
            <a:r>
              <a:rPr lang="en-US" altLang="zh-TW" sz="1800" dirty="0">
                <a:solidFill>
                  <a:srgbClr val="000000"/>
                </a:solidFill>
                <a:latin typeface="DFKai-SB"/>
                <a:ea typeface="DFKai-SB"/>
                <a:cs typeface="DFKai-SB"/>
                <a:sym typeface="DFKai-SB"/>
              </a:rPr>
              <a:t>merge</a:t>
            </a:r>
            <a:r>
              <a:rPr lang="zh-TW" altLang="en-US" sz="1800" dirty="0">
                <a:solidFill>
                  <a:srgbClr val="000000"/>
                </a:solidFill>
                <a:latin typeface="DFKai-SB"/>
                <a:ea typeface="DFKai-SB"/>
                <a:cs typeface="DFKai-SB"/>
                <a:sym typeface="DFKai-SB"/>
              </a:rPr>
              <a:t>的作用及</a:t>
            </a:r>
            <a:r>
              <a:rPr lang="en-US" altLang="zh-TW" sz="1800" dirty="0">
                <a:solidFill>
                  <a:srgbClr val="000000"/>
                </a:solidFill>
                <a:latin typeface="DFKai-SB"/>
                <a:ea typeface="DFKai-SB"/>
                <a:cs typeface="DFKai-SB"/>
                <a:sym typeface="DFKai-SB"/>
              </a:rPr>
              <a:t>conflict</a:t>
            </a:r>
            <a:r>
              <a:rPr lang="zh-TW" altLang="en-US" sz="1800" dirty="0">
                <a:solidFill>
                  <a:srgbClr val="000000"/>
                </a:solidFill>
                <a:latin typeface="DFKai-SB"/>
                <a:ea typeface="DFKai-SB"/>
                <a:cs typeface="DFKai-SB"/>
                <a:sym typeface="DFKai-SB"/>
              </a:rPr>
              <a:t>是什麼。</a:t>
            </a:r>
          </a:p>
          <a:p>
            <a:pPr marL="342900" indent="-342900">
              <a:spcBef>
                <a:spcPts val="1000"/>
              </a:spcBef>
              <a:spcAft>
                <a:spcPts val="1000"/>
              </a:spcAft>
              <a:buClr>
                <a:srgbClr val="000000"/>
              </a:buClr>
              <a:buSzPts val="1800"/>
              <a:buFont typeface="+mj-lt"/>
              <a:buAutoNum type="arabicPeriod" startAt="3"/>
            </a:pPr>
            <a:r>
              <a:rPr lang="zh-TW" altLang="en-US" sz="1800" dirty="0">
                <a:solidFill>
                  <a:srgbClr val="000000"/>
                </a:solidFill>
                <a:latin typeface="DFKai-SB"/>
                <a:ea typeface="DFKai-SB"/>
                <a:cs typeface="DFKai-SB"/>
                <a:sym typeface="DFKai-SB"/>
              </a:rPr>
              <a:t>應用</a:t>
            </a:r>
            <a:r>
              <a:rPr lang="en-US" altLang="zh-TW" sz="1800" dirty="0">
                <a:solidFill>
                  <a:srgbClr val="000000"/>
                </a:solidFill>
                <a:latin typeface="DFKai-SB"/>
                <a:ea typeface="DFKai-SB"/>
                <a:cs typeface="DFKai-SB"/>
                <a:sym typeface="DFKai-SB"/>
              </a:rPr>
              <a:t>: </a:t>
            </a:r>
            <a:r>
              <a:rPr lang="zh-TW" altLang="en-US" sz="1800" dirty="0">
                <a:solidFill>
                  <a:srgbClr val="000000"/>
                </a:solidFill>
                <a:latin typeface="DFKai-SB"/>
                <a:ea typeface="DFKai-SB"/>
                <a:cs typeface="DFKai-SB"/>
                <a:sym typeface="DFKai-SB"/>
              </a:rPr>
              <a:t>學生可以在反覆練習中獲得操作各種指令或解決跟</a:t>
            </a:r>
            <a:r>
              <a:rPr lang="en-US" altLang="zh-TW" sz="1800" dirty="0">
                <a:solidFill>
                  <a:srgbClr val="000000"/>
                </a:solidFill>
                <a:latin typeface="DFKai-SB"/>
                <a:ea typeface="DFKai-SB"/>
                <a:cs typeface="DFKai-SB"/>
                <a:sym typeface="DFKai-SB"/>
              </a:rPr>
              <a:t>Git</a:t>
            </a:r>
            <a:r>
              <a:rPr lang="zh-TW" altLang="en-US" sz="1800" dirty="0">
                <a:solidFill>
                  <a:srgbClr val="000000"/>
                </a:solidFill>
                <a:latin typeface="DFKai-SB"/>
                <a:ea typeface="DFKai-SB"/>
                <a:cs typeface="DFKai-SB"/>
                <a:sym typeface="DFKai-SB"/>
              </a:rPr>
              <a:t>有關問題的能力，比如</a:t>
            </a:r>
            <a:r>
              <a:rPr lang="en-US" altLang="zh-TW" sz="1800" dirty="0">
                <a:solidFill>
                  <a:srgbClr val="000000"/>
                </a:solidFill>
                <a:latin typeface="DFKai-SB"/>
                <a:ea typeface="DFKai-SB"/>
                <a:cs typeface="DFKai-SB"/>
                <a:sym typeface="DFKai-SB"/>
              </a:rPr>
              <a:t>:clone, commit, push, pull, create branch, merge, conflict solve</a:t>
            </a:r>
            <a:r>
              <a:rPr lang="zh-TW" altLang="en-US" sz="1800" dirty="0">
                <a:solidFill>
                  <a:srgbClr val="000000"/>
                </a:solidFill>
                <a:latin typeface="DFKai-SB"/>
                <a:ea typeface="DFKai-SB"/>
                <a:cs typeface="DFKai-SB"/>
                <a:sym typeface="DFKai-SB"/>
              </a:rPr>
              <a:t>。</a:t>
            </a:r>
          </a:p>
          <a:p>
            <a:pPr marL="342900" indent="-342900">
              <a:spcBef>
                <a:spcPts val="1000"/>
              </a:spcBef>
              <a:spcAft>
                <a:spcPts val="1000"/>
              </a:spcAft>
              <a:buClr>
                <a:srgbClr val="000000"/>
              </a:buClr>
              <a:buSzPts val="1800"/>
              <a:buFont typeface="+mj-lt"/>
              <a:buAutoNum type="arabicPeriod" startAt="4"/>
            </a:pPr>
            <a:r>
              <a:rPr lang="zh-TW" altLang="en-US" sz="1800" dirty="0">
                <a:solidFill>
                  <a:srgbClr val="000000"/>
                </a:solidFill>
                <a:latin typeface="DFKai-SB"/>
                <a:ea typeface="DFKai-SB"/>
                <a:cs typeface="DFKai-SB"/>
                <a:sym typeface="DFKai-SB"/>
              </a:rPr>
              <a:t>分析</a:t>
            </a:r>
            <a:r>
              <a:rPr lang="en-US" altLang="zh-TW" sz="1800" dirty="0">
                <a:solidFill>
                  <a:srgbClr val="000000"/>
                </a:solidFill>
                <a:latin typeface="DFKai-SB"/>
                <a:ea typeface="DFKai-SB"/>
                <a:cs typeface="DFKai-SB"/>
                <a:sym typeface="DFKai-SB"/>
              </a:rPr>
              <a:t>: </a:t>
            </a:r>
            <a:r>
              <a:rPr lang="zh-TW" altLang="en-US" sz="1800" dirty="0">
                <a:solidFill>
                  <a:srgbClr val="000000"/>
                </a:solidFill>
                <a:latin typeface="DFKai-SB"/>
                <a:ea typeface="DFKai-SB"/>
                <a:cs typeface="DFKai-SB"/>
                <a:sym typeface="DFKai-SB"/>
              </a:rPr>
              <a:t>藉由循序漸進的關卡，學生必須在了解前面關卡的基礎上才得以通過後續的關卡，這能使學生了解每一個指令或</a:t>
            </a:r>
            <a:r>
              <a:rPr lang="en-US" altLang="zh-TW" sz="1800" dirty="0">
                <a:solidFill>
                  <a:srgbClr val="000000"/>
                </a:solidFill>
                <a:latin typeface="DFKai-SB"/>
                <a:ea typeface="DFKai-SB"/>
                <a:cs typeface="DFKai-SB"/>
                <a:sym typeface="DFKai-SB"/>
              </a:rPr>
              <a:t>Git</a:t>
            </a:r>
            <a:r>
              <a:rPr lang="zh-TW" altLang="en-US" sz="1800" dirty="0">
                <a:solidFill>
                  <a:srgbClr val="000000"/>
                </a:solidFill>
                <a:latin typeface="DFKai-SB"/>
                <a:ea typeface="DFKai-SB"/>
                <a:cs typeface="DFKai-SB"/>
                <a:sym typeface="DFKai-SB"/>
              </a:rPr>
              <a:t>概念的功能與區別，最終學會整體的版本控制工具及</a:t>
            </a:r>
            <a:r>
              <a:rPr lang="en-US" altLang="zh-TW" sz="1800" dirty="0">
                <a:solidFill>
                  <a:srgbClr val="000000"/>
                </a:solidFill>
                <a:latin typeface="DFKai-SB"/>
                <a:ea typeface="DFKai-SB"/>
                <a:cs typeface="DFKai-SB"/>
                <a:sym typeface="DFKai-SB"/>
              </a:rPr>
              <a:t>Git</a:t>
            </a:r>
            <a:r>
              <a:rPr lang="zh-TW" altLang="en-US" sz="1800" dirty="0">
                <a:solidFill>
                  <a:srgbClr val="000000"/>
                </a:solidFill>
                <a:latin typeface="DFKai-SB"/>
                <a:ea typeface="DFKai-SB"/>
                <a:cs typeface="DFKai-SB"/>
                <a:sym typeface="DFKai-SB"/>
              </a:rPr>
              <a:t>的工作流程與概念。</a:t>
            </a:r>
          </a:p>
          <a:p>
            <a:pPr indent="-457189">
              <a:spcBef>
                <a:spcPts val="600"/>
              </a:spcBef>
              <a:spcAft>
                <a:spcPts val="600"/>
              </a:spcAft>
              <a:buClr>
                <a:srgbClr val="000000"/>
              </a:buClr>
              <a:buSzPts val="1800"/>
              <a:buFont typeface="+mj-lt"/>
              <a:buAutoNum type="arabicPeriod"/>
            </a:pPr>
            <a:endParaRPr lang="zh-TW" altLang="en-US" sz="1800" dirty="0">
              <a:solidFill>
                <a:srgbClr val="000000"/>
              </a:solidFill>
              <a:latin typeface="DFKai-SB"/>
              <a:ea typeface="DFKai-SB"/>
              <a:cs typeface="DFKai-SB"/>
              <a:sym typeface="DFKai-SB"/>
            </a:endParaRPr>
          </a:p>
        </p:txBody>
      </p:sp>
      <p:sp>
        <p:nvSpPr>
          <p:cNvPr id="5" name="Google Shape;405;p49">
            <a:extLst>
              <a:ext uri="{FF2B5EF4-FFF2-40B4-BE49-F238E27FC236}">
                <a16:creationId xmlns:a16="http://schemas.microsoft.com/office/drawing/2014/main" id="{8D6E72B5-EF1B-4784-A7D8-EC1B3489323C}"/>
              </a:ext>
            </a:extLst>
          </p:cNvPr>
          <p:cNvSpPr txBox="1">
            <a:spLocks/>
          </p:cNvSpPr>
          <p:nvPr/>
        </p:nvSpPr>
        <p:spPr bwMode="auto">
          <a:xfrm>
            <a:off x="624418" y="1663735"/>
            <a:ext cx="9456016" cy="605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91425" tIns="45700" rIns="91425" bIns="45700"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101600" indent="0">
              <a:spcAft>
                <a:spcPts val="0"/>
              </a:spcAft>
              <a:buClr>
                <a:srgbClr val="000000"/>
              </a:buClr>
              <a:buSzPts val="2000"/>
              <a:buFont typeface="Georgia" pitchFamily="18" charset="0"/>
              <a:buNone/>
            </a:pP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教育目標設計 </a:t>
            </a:r>
            <a:r>
              <a:rPr lang="en-US" altLang="zh-TW"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布魯姆分類學（</a:t>
            </a:r>
            <a:r>
              <a:rPr lang="en-US" altLang="zh-TW"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 Bloom’s taxonomy </a:t>
            </a: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a:t>
            </a:r>
            <a:endParaRPr lang="en-US"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5054160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6" name="Google Shape;437;p54">
            <a:extLst>
              <a:ext uri="{FF2B5EF4-FFF2-40B4-BE49-F238E27FC236}">
                <a16:creationId xmlns:a16="http://schemas.microsoft.com/office/drawing/2014/main" id="{B3C7F2D1-D863-4B89-8064-1B038AB4578F}"/>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系統設計 </a:t>
            </a:r>
            <a:r>
              <a:rPr lang="en-US"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a:t>
            </a:r>
            <a:r>
              <a:rPr lang="zh-TW" altLang="en-US" sz="3200" b="1" dirty="0">
                <a:solidFill>
                  <a:schemeClr val="bg1">
                    <a:lumMod val="10000"/>
                  </a:schemeClr>
                </a:solidFill>
                <a:latin typeface="標楷體" panose="03000509000000000000" pitchFamily="65" charset="-120"/>
                <a:ea typeface="標楷體" panose="03000509000000000000" pitchFamily="65" charset="-120"/>
              </a:rPr>
              <a:t>遊戲設計原則</a:t>
            </a:r>
            <a:endParaRPr lang="en-US" sz="3200" b="1" dirty="0">
              <a:solidFill>
                <a:schemeClr val="bg1">
                  <a:lumMod val="10000"/>
                </a:schemeClr>
              </a:solidFill>
              <a:latin typeface="標楷體" panose="03000509000000000000" pitchFamily="65" charset="-120"/>
              <a:ea typeface="標楷體" panose="03000509000000000000" pitchFamily="65" charset="-120"/>
              <a:sym typeface="DFKai-SB"/>
            </a:endParaRPr>
          </a:p>
        </p:txBody>
      </p:sp>
      <p:sp>
        <p:nvSpPr>
          <p:cNvPr id="3" name="投影片編號版面配置區 2">
            <a:extLst>
              <a:ext uri="{FF2B5EF4-FFF2-40B4-BE49-F238E27FC236}">
                <a16:creationId xmlns:a16="http://schemas.microsoft.com/office/drawing/2014/main" id="{F344577B-1CF7-427C-82E3-9A360F852ED9}"/>
              </a:ext>
            </a:extLst>
          </p:cNvPr>
          <p:cNvSpPr>
            <a:spLocks noGrp="1"/>
          </p:cNvSpPr>
          <p:nvPr>
            <p:ph type="sldNum" idx="12"/>
          </p:nvPr>
        </p:nvSpPr>
        <p:spPr/>
        <p:txBody>
          <a:bodyPr/>
          <a:lstStyle/>
          <a:p>
            <a:fld id="{00000000-1234-1234-1234-123412341234}" type="slidenum">
              <a:rPr lang="en-US" altLang="zh-TW" smtClean="0"/>
              <a:pPr/>
              <a:t>16</a:t>
            </a:fld>
            <a:endParaRPr lang="zh-TW" altLang="en-US"/>
          </a:p>
        </p:txBody>
      </p:sp>
      <p:sp>
        <p:nvSpPr>
          <p:cNvPr id="4" name="Google Shape;208;p33">
            <a:extLst>
              <a:ext uri="{FF2B5EF4-FFF2-40B4-BE49-F238E27FC236}">
                <a16:creationId xmlns:a16="http://schemas.microsoft.com/office/drawing/2014/main" id="{2AAE9E76-398B-49A2-8CC5-68F4C056E94B}"/>
              </a:ext>
            </a:extLst>
          </p:cNvPr>
          <p:cNvSpPr txBox="1">
            <a:spLocks/>
          </p:cNvSpPr>
          <p:nvPr/>
        </p:nvSpPr>
        <p:spPr bwMode="auto">
          <a:xfrm>
            <a:off x="996289" y="2081818"/>
            <a:ext cx="6161972" cy="3918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分析學習者</a:t>
            </a:r>
            <a:endParaRPr lang="en-US"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設立明確的教育目標，選擇適合的遊戲內容</a:t>
            </a:r>
            <a:endParaRPr lang="en-US" altLang="zh-TW" dirty="0">
              <a:solidFill>
                <a:srgbClr val="000000"/>
              </a:solidFill>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根據教學目標和遊戲內容設計教學方法</a:t>
            </a:r>
            <a:endParaRPr lang="en-US"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將教學視為主要目標，遊戲作為輔助工具</a:t>
            </a:r>
            <a:endParaRPr lang="en-US" altLang="zh-TW" dirty="0">
              <a:solidFill>
                <a:srgbClr val="000000"/>
              </a:solidFill>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良好運用電腦遊戲的特徵</a:t>
            </a:r>
            <a:endParaRPr lang="en-US"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將學生置於教學過程的中心，幫助他們享受學習</a:t>
            </a:r>
            <a:endParaRPr lang="en-US" altLang="zh-TW" dirty="0">
              <a:solidFill>
                <a:srgbClr val="000000"/>
              </a:solidFill>
              <a:latin typeface="Palatino Linotype" panose="02040502050505030304" pitchFamily="18" charset="0"/>
              <a:ea typeface="標楷體" panose="03000509000000000000" pitchFamily="65" charset="-120"/>
              <a:cs typeface="Times New Roman" panose="02020603050405020304" pitchFamily="18" charset="0"/>
            </a:endParaRPr>
          </a:p>
          <a:p>
            <a:pPr marL="342900" indent="-342900">
              <a:spcBef>
                <a:spcPts val="600"/>
              </a:spcBef>
              <a:spcAft>
                <a:spcPts val="600"/>
              </a:spcAft>
              <a:buClr>
                <a:srgbClr val="000000"/>
              </a:buClr>
              <a:buSzPts val="1800"/>
              <a:buFont typeface="+mj-lt"/>
              <a:buAutoNum type="arabicPeriod"/>
            </a:pPr>
            <a:r>
              <a:rPr lang="zh-TW" altLang="zh-TW" dirty="0">
                <a:solidFill>
                  <a:srgbClr val="000000"/>
                </a:solidFill>
                <a:effectLst/>
                <a:latin typeface="Palatino Linotype" panose="02040502050505030304" pitchFamily="18" charset="0"/>
                <a:ea typeface="標楷體" panose="03000509000000000000" pitchFamily="65" charset="-120"/>
                <a:cs typeface="Times New Roman" panose="02020603050405020304" pitchFamily="18" charset="0"/>
              </a:rPr>
              <a:t>定期評估學生的學習情況，不斷改進教學</a:t>
            </a:r>
            <a:endParaRPr lang="zh-TW" altLang="en-US"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endParaRPr lang="zh-TW" altLang="en-US" sz="1800" dirty="0">
              <a:solidFill>
                <a:srgbClr val="000000"/>
              </a:solidFill>
              <a:latin typeface="DFKai-SB"/>
              <a:ea typeface="DFKai-SB"/>
              <a:cs typeface="DFKai-SB"/>
              <a:sym typeface="DFKai-SB"/>
            </a:endParaRPr>
          </a:p>
        </p:txBody>
      </p:sp>
      <p:sp>
        <p:nvSpPr>
          <p:cNvPr id="5" name="Google Shape;405;p49">
            <a:extLst>
              <a:ext uri="{FF2B5EF4-FFF2-40B4-BE49-F238E27FC236}">
                <a16:creationId xmlns:a16="http://schemas.microsoft.com/office/drawing/2014/main" id="{8D6E72B5-EF1B-4784-A7D8-EC1B3489323C}"/>
              </a:ext>
            </a:extLst>
          </p:cNvPr>
          <p:cNvSpPr txBox="1">
            <a:spLocks/>
          </p:cNvSpPr>
          <p:nvPr/>
        </p:nvSpPr>
        <p:spPr bwMode="auto">
          <a:xfrm>
            <a:off x="624418" y="1663735"/>
            <a:ext cx="9224662" cy="605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91425" tIns="45700" rIns="91425" bIns="45700"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101600" indent="0">
              <a:spcAft>
                <a:spcPts val="0"/>
              </a:spcAft>
              <a:buClr>
                <a:srgbClr val="000000"/>
              </a:buClr>
              <a:buSzPts val="2000"/>
              <a:buFont typeface="Georgia" pitchFamily="18" charset="0"/>
              <a:buNone/>
            </a:pP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整合心流體驗與教育設計（</a:t>
            </a:r>
            <a:r>
              <a:rPr lang="en-US" altLang="zh-TW"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Integrate the flow experience and instructional design</a:t>
            </a: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a:t>
            </a:r>
            <a:endParaRPr lang="en-US"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2971556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6" name="Google Shape;437;p54">
            <a:extLst>
              <a:ext uri="{FF2B5EF4-FFF2-40B4-BE49-F238E27FC236}">
                <a16:creationId xmlns:a16="http://schemas.microsoft.com/office/drawing/2014/main" id="{B3C7F2D1-D863-4B89-8064-1B038AB4578F}"/>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系統設計 </a:t>
            </a:r>
            <a:r>
              <a:rPr lang="en-US"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a:t>
            </a:r>
            <a:r>
              <a:rPr lang="zh-TW"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 </a:t>
            </a:r>
            <a:r>
              <a:rPr lang="en-US" altLang="zh-TW" sz="3200" b="1" dirty="0">
                <a:solidFill>
                  <a:schemeClr val="bg1">
                    <a:lumMod val="10000"/>
                  </a:schemeClr>
                </a:solidFill>
                <a:latin typeface="標楷體" panose="03000509000000000000" pitchFamily="65" charset="-120"/>
                <a:ea typeface="標楷體" panose="03000509000000000000" pitchFamily="65" charset="-120"/>
              </a:rPr>
              <a:t>Git Education Game</a:t>
            </a:r>
            <a:r>
              <a:rPr lang="zh-TW"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系統架構</a:t>
            </a:r>
            <a:endParaRPr lang="en-US" sz="3200" b="1" dirty="0">
              <a:solidFill>
                <a:schemeClr val="bg1">
                  <a:lumMod val="10000"/>
                </a:schemeClr>
              </a:solidFill>
              <a:latin typeface="標楷體" panose="03000509000000000000" pitchFamily="65" charset="-120"/>
              <a:ea typeface="標楷體" panose="03000509000000000000" pitchFamily="65" charset="-120"/>
              <a:sym typeface="DFKai-SB"/>
            </a:endParaRPr>
          </a:p>
        </p:txBody>
      </p:sp>
      <p:sp>
        <p:nvSpPr>
          <p:cNvPr id="3" name="投影片編號版面配置區 2">
            <a:extLst>
              <a:ext uri="{FF2B5EF4-FFF2-40B4-BE49-F238E27FC236}">
                <a16:creationId xmlns:a16="http://schemas.microsoft.com/office/drawing/2014/main" id="{F344577B-1CF7-427C-82E3-9A360F852ED9}"/>
              </a:ext>
            </a:extLst>
          </p:cNvPr>
          <p:cNvSpPr>
            <a:spLocks noGrp="1"/>
          </p:cNvSpPr>
          <p:nvPr>
            <p:ph type="sldNum" idx="12"/>
          </p:nvPr>
        </p:nvSpPr>
        <p:spPr/>
        <p:txBody>
          <a:bodyPr/>
          <a:lstStyle/>
          <a:p>
            <a:fld id="{00000000-1234-1234-1234-123412341234}" type="slidenum">
              <a:rPr lang="en-US" altLang="zh-TW" smtClean="0"/>
              <a:pPr/>
              <a:t>17</a:t>
            </a:fld>
            <a:endParaRPr lang="zh-TW" altLang="en-US"/>
          </a:p>
        </p:txBody>
      </p:sp>
      <p:pic>
        <p:nvPicPr>
          <p:cNvPr id="4" name="圖片 3">
            <a:extLst>
              <a:ext uri="{FF2B5EF4-FFF2-40B4-BE49-F238E27FC236}">
                <a16:creationId xmlns:a16="http://schemas.microsoft.com/office/drawing/2014/main" id="{75E0FAA1-62CD-4A73-AC02-0EBE254B4EE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40902" y="2252759"/>
            <a:ext cx="10356513" cy="398452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6" name="Google Shape;437;p54">
            <a:extLst>
              <a:ext uri="{FF2B5EF4-FFF2-40B4-BE49-F238E27FC236}">
                <a16:creationId xmlns:a16="http://schemas.microsoft.com/office/drawing/2014/main" id="{B3C7F2D1-D863-4B89-8064-1B038AB4578F}"/>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系統設計 </a:t>
            </a:r>
            <a:r>
              <a:rPr lang="en-US"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a:t>
            </a:r>
            <a:r>
              <a:rPr lang="zh-TW"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 </a:t>
            </a:r>
            <a:r>
              <a:rPr lang="en-US" altLang="zh-TW" sz="3200" b="1" dirty="0">
                <a:solidFill>
                  <a:schemeClr val="bg1">
                    <a:lumMod val="10000"/>
                  </a:schemeClr>
                </a:solidFill>
                <a:latin typeface="標楷體" panose="03000509000000000000" pitchFamily="65" charset="-120"/>
                <a:ea typeface="標楷體" panose="03000509000000000000" pitchFamily="65" charset="-120"/>
              </a:rPr>
              <a:t>Git Education Game</a:t>
            </a:r>
            <a:r>
              <a:rPr lang="zh-TW" altLang="en-US" sz="3200" b="1" dirty="0">
                <a:solidFill>
                  <a:schemeClr val="bg1">
                    <a:lumMod val="10000"/>
                  </a:schemeClr>
                </a:solidFill>
                <a:latin typeface="標楷體" panose="03000509000000000000" pitchFamily="65" charset="-120"/>
                <a:ea typeface="標楷體" panose="03000509000000000000" pitchFamily="65" charset="-120"/>
              </a:rPr>
              <a:t>整體設計</a:t>
            </a:r>
            <a:endParaRPr lang="en-US" sz="3200" b="1" dirty="0">
              <a:solidFill>
                <a:schemeClr val="bg1">
                  <a:lumMod val="10000"/>
                </a:schemeClr>
              </a:solidFill>
              <a:latin typeface="標楷體" panose="03000509000000000000" pitchFamily="65" charset="-120"/>
              <a:ea typeface="標楷體" panose="03000509000000000000" pitchFamily="65" charset="-120"/>
              <a:sym typeface="DFKai-SB"/>
            </a:endParaRPr>
          </a:p>
        </p:txBody>
      </p:sp>
      <p:sp>
        <p:nvSpPr>
          <p:cNvPr id="3" name="投影片編號版面配置區 2">
            <a:extLst>
              <a:ext uri="{FF2B5EF4-FFF2-40B4-BE49-F238E27FC236}">
                <a16:creationId xmlns:a16="http://schemas.microsoft.com/office/drawing/2014/main" id="{F344577B-1CF7-427C-82E3-9A360F852ED9}"/>
              </a:ext>
            </a:extLst>
          </p:cNvPr>
          <p:cNvSpPr>
            <a:spLocks noGrp="1"/>
          </p:cNvSpPr>
          <p:nvPr>
            <p:ph type="sldNum" idx="12"/>
          </p:nvPr>
        </p:nvSpPr>
        <p:spPr/>
        <p:txBody>
          <a:bodyPr/>
          <a:lstStyle/>
          <a:p>
            <a:fld id="{00000000-1234-1234-1234-123412341234}" type="slidenum">
              <a:rPr lang="en-US" altLang="zh-TW" smtClean="0"/>
              <a:pPr/>
              <a:t>18</a:t>
            </a:fld>
            <a:endParaRPr lang="zh-TW" altLang="en-US"/>
          </a:p>
        </p:txBody>
      </p:sp>
      <p:sp>
        <p:nvSpPr>
          <p:cNvPr id="4" name="Google Shape;208;p33">
            <a:extLst>
              <a:ext uri="{FF2B5EF4-FFF2-40B4-BE49-F238E27FC236}">
                <a16:creationId xmlns:a16="http://schemas.microsoft.com/office/drawing/2014/main" id="{1F674026-EBCA-443F-9E35-31BFC5EFB254}"/>
              </a:ext>
            </a:extLst>
          </p:cNvPr>
          <p:cNvSpPr txBox="1">
            <a:spLocks/>
          </p:cNvSpPr>
          <p:nvPr/>
        </p:nvSpPr>
        <p:spPr bwMode="auto">
          <a:xfrm>
            <a:off x="5758282" y="2071172"/>
            <a:ext cx="6668748" cy="32724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indent="-457189">
              <a:spcBef>
                <a:spcPts val="600"/>
              </a:spcBef>
              <a:spcAft>
                <a:spcPts val="600"/>
              </a:spcAft>
              <a:buClr>
                <a:srgbClr val="000000"/>
              </a:buClr>
              <a:buSzPts val="1800"/>
              <a:buFont typeface="+mj-lt"/>
              <a:buAutoNum type="arabicPeriod"/>
            </a:pPr>
            <a:r>
              <a:rPr lang="zh-TW" altLang="en-US" sz="1400" dirty="0">
                <a:solidFill>
                  <a:srgbClr val="000000"/>
                </a:solidFill>
                <a:latin typeface="DFKai-SB"/>
                <a:ea typeface="DFKai-SB"/>
                <a:cs typeface="DFKai-SB"/>
                <a:sym typeface="DFKai-SB"/>
              </a:rPr>
              <a:t>遊戲介紹</a:t>
            </a:r>
            <a:endParaRPr lang="en-US" altLang="zh-TW" sz="14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r>
              <a:rPr lang="zh-TW" altLang="en-US" sz="1400" dirty="0">
                <a:solidFill>
                  <a:srgbClr val="000000"/>
                </a:solidFill>
                <a:latin typeface="DFKai-SB"/>
                <a:ea typeface="DFKai-SB"/>
                <a:cs typeface="DFKai-SB"/>
                <a:sym typeface="DFKai-SB"/>
              </a:rPr>
              <a:t>建立</a:t>
            </a:r>
            <a:r>
              <a:rPr lang="en-US" altLang="zh-TW" sz="1400" dirty="0">
                <a:solidFill>
                  <a:srgbClr val="000000"/>
                </a:solidFill>
                <a:latin typeface="DFKai-SB"/>
                <a:ea typeface="DFKai-SB"/>
                <a:cs typeface="DFKai-SB"/>
                <a:sym typeface="DFKai-SB"/>
              </a:rPr>
              <a:t>Git</a:t>
            </a:r>
            <a:r>
              <a:rPr lang="zh-TW" altLang="en-US" sz="1400" dirty="0">
                <a:solidFill>
                  <a:srgbClr val="000000"/>
                </a:solidFill>
                <a:latin typeface="DFKai-SB"/>
                <a:ea typeface="DFKai-SB"/>
                <a:cs typeface="DFKai-SB"/>
                <a:sym typeface="DFKai-SB"/>
              </a:rPr>
              <a:t>倉儲庫（</a:t>
            </a:r>
            <a:r>
              <a:rPr lang="en-US" altLang="zh-TW" sz="1400" dirty="0">
                <a:solidFill>
                  <a:srgbClr val="000000"/>
                </a:solidFill>
                <a:latin typeface="DFKai-SB"/>
                <a:ea typeface="DFKai-SB"/>
                <a:cs typeface="DFKai-SB"/>
                <a:sym typeface="DFKai-SB"/>
              </a:rPr>
              <a:t>git </a:t>
            </a:r>
            <a:r>
              <a:rPr lang="en-US" altLang="zh-TW" sz="1400" dirty="0" err="1">
                <a:solidFill>
                  <a:srgbClr val="000000"/>
                </a:solidFill>
                <a:latin typeface="DFKai-SB"/>
                <a:ea typeface="DFKai-SB"/>
                <a:cs typeface="DFKai-SB"/>
                <a:sym typeface="DFKai-SB"/>
              </a:rPr>
              <a:t>init</a:t>
            </a:r>
            <a:r>
              <a:rPr lang="zh-TW" altLang="en-US" sz="1400" dirty="0">
                <a:solidFill>
                  <a:srgbClr val="000000"/>
                </a:solidFill>
                <a:latin typeface="DFKai-SB"/>
                <a:ea typeface="DFKai-SB"/>
                <a:cs typeface="DFKai-SB"/>
                <a:sym typeface="DFKai-SB"/>
              </a:rPr>
              <a:t>）</a:t>
            </a:r>
          </a:p>
          <a:p>
            <a:pPr indent="-457189">
              <a:spcBef>
                <a:spcPts val="600"/>
              </a:spcBef>
              <a:spcAft>
                <a:spcPts val="600"/>
              </a:spcAft>
              <a:buClr>
                <a:srgbClr val="000000"/>
              </a:buClr>
              <a:buSzPts val="1800"/>
              <a:buFont typeface="+mj-lt"/>
              <a:buAutoNum type="arabicPeriod"/>
            </a:pPr>
            <a:r>
              <a:rPr lang="en-US" altLang="zh-TW" sz="1400" dirty="0">
                <a:solidFill>
                  <a:srgbClr val="000000"/>
                </a:solidFill>
                <a:latin typeface="DFKai-SB"/>
                <a:ea typeface="DFKai-SB"/>
                <a:cs typeface="DFKai-SB"/>
                <a:sym typeface="DFKai-SB"/>
              </a:rPr>
              <a:t>Commit</a:t>
            </a:r>
            <a:r>
              <a:rPr lang="zh-TW" altLang="en-US" sz="1400" dirty="0">
                <a:solidFill>
                  <a:srgbClr val="000000"/>
                </a:solidFill>
                <a:latin typeface="DFKai-SB"/>
                <a:ea typeface="DFKai-SB"/>
                <a:cs typeface="DFKai-SB"/>
                <a:sym typeface="DFKai-SB"/>
              </a:rPr>
              <a:t>操作（</a:t>
            </a:r>
            <a:r>
              <a:rPr lang="en-US" altLang="zh-TW" sz="1400" dirty="0">
                <a:solidFill>
                  <a:srgbClr val="000000"/>
                </a:solidFill>
                <a:latin typeface="DFKai-SB"/>
                <a:ea typeface="DFKai-SB"/>
                <a:cs typeface="DFKai-SB"/>
                <a:sym typeface="DFKai-SB"/>
              </a:rPr>
              <a:t>git commit</a:t>
            </a:r>
            <a:r>
              <a:rPr lang="zh-TW" altLang="en-US" sz="1400" dirty="0">
                <a:solidFill>
                  <a:srgbClr val="000000"/>
                </a:solidFill>
                <a:latin typeface="DFKai-SB"/>
                <a:ea typeface="DFKai-SB"/>
                <a:cs typeface="DFKai-SB"/>
                <a:sym typeface="DFKai-SB"/>
              </a:rPr>
              <a:t>）</a:t>
            </a:r>
          </a:p>
          <a:p>
            <a:pPr indent="-457189">
              <a:spcBef>
                <a:spcPts val="600"/>
              </a:spcBef>
              <a:spcAft>
                <a:spcPts val="600"/>
              </a:spcAft>
              <a:buClr>
                <a:srgbClr val="000000"/>
              </a:buClr>
              <a:buSzPts val="1800"/>
              <a:buFont typeface="+mj-lt"/>
              <a:buAutoNum type="arabicPeriod"/>
            </a:pPr>
            <a:r>
              <a:rPr lang="en-US" altLang="zh-TW" sz="1400" dirty="0">
                <a:solidFill>
                  <a:srgbClr val="000000"/>
                </a:solidFill>
                <a:latin typeface="DFKai-SB"/>
                <a:ea typeface="DFKai-SB"/>
                <a:cs typeface="DFKai-SB"/>
                <a:sym typeface="DFKai-SB"/>
              </a:rPr>
              <a:t>Push</a:t>
            </a:r>
            <a:r>
              <a:rPr lang="zh-TW" altLang="en-US" sz="1400" dirty="0">
                <a:solidFill>
                  <a:srgbClr val="000000"/>
                </a:solidFill>
                <a:latin typeface="DFKai-SB"/>
                <a:ea typeface="DFKai-SB"/>
                <a:cs typeface="DFKai-SB"/>
                <a:sym typeface="DFKai-SB"/>
              </a:rPr>
              <a:t>操作（</a:t>
            </a:r>
            <a:r>
              <a:rPr lang="en-US" altLang="zh-TW" sz="1400" dirty="0">
                <a:solidFill>
                  <a:srgbClr val="000000"/>
                </a:solidFill>
                <a:latin typeface="DFKai-SB"/>
                <a:ea typeface="DFKai-SB"/>
                <a:cs typeface="DFKai-SB"/>
                <a:sym typeface="DFKai-SB"/>
              </a:rPr>
              <a:t>git push</a:t>
            </a:r>
            <a:r>
              <a:rPr lang="zh-TW" altLang="en-US" sz="1400" dirty="0">
                <a:solidFill>
                  <a:srgbClr val="000000"/>
                </a:solidFill>
                <a:latin typeface="DFKai-SB"/>
                <a:ea typeface="DFKai-SB"/>
                <a:cs typeface="DFKai-SB"/>
                <a:sym typeface="DFKai-SB"/>
              </a:rPr>
              <a:t>）</a:t>
            </a:r>
            <a:endParaRPr lang="en-US" altLang="zh-TW" sz="14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r>
              <a:rPr lang="en-US" altLang="zh-TW" sz="1400" dirty="0">
                <a:solidFill>
                  <a:srgbClr val="000000"/>
                </a:solidFill>
                <a:latin typeface="DFKai-SB"/>
                <a:ea typeface="DFKai-SB"/>
                <a:cs typeface="DFKai-SB"/>
                <a:sym typeface="DFKai-SB"/>
              </a:rPr>
              <a:t>Clone</a:t>
            </a:r>
            <a:r>
              <a:rPr lang="zh-TW" altLang="en-US" sz="1400" dirty="0">
                <a:solidFill>
                  <a:srgbClr val="000000"/>
                </a:solidFill>
                <a:latin typeface="DFKai-SB"/>
                <a:ea typeface="DFKai-SB"/>
                <a:cs typeface="DFKai-SB"/>
                <a:sym typeface="DFKai-SB"/>
              </a:rPr>
              <a:t>操作（</a:t>
            </a:r>
            <a:r>
              <a:rPr lang="en-US" altLang="zh-TW" sz="1400" dirty="0">
                <a:solidFill>
                  <a:srgbClr val="000000"/>
                </a:solidFill>
                <a:latin typeface="DFKai-SB"/>
                <a:ea typeface="DFKai-SB"/>
                <a:cs typeface="DFKai-SB"/>
                <a:sym typeface="DFKai-SB"/>
              </a:rPr>
              <a:t>git clone</a:t>
            </a:r>
            <a:r>
              <a:rPr lang="zh-TW" altLang="en-US" sz="1400" dirty="0">
                <a:solidFill>
                  <a:srgbClr val="000000"/>
                </a:solidFill>
                <a:latin typeface="DFKai-SB"/>
                <a:ea typeface="DFKai-SB"/>
                <a:cs typeface="DFKai-SB"/>
                <a:sym typeface="DFKai-SB"/>
              </a:rPr>
              <a:t>）</a:t>
            </a:r>
          </a:p>
          <a:p>
            <a:pPr indent="-457189">
              <a:spcBef>
                <a:spcPts val="600"/>
              </a:spcBef>
              <a:spcAft>
                <a:spcPts val="600"/>
              </a:spcAft>
              <a:buClr>
                <a:srgbClr val="000000"/>
              </a:buClr>
              <a:buSzPts val="1800"/>
              <a:buFont typeface="+mj-lt"/>
              <a:buAutoNum type="arabicPeriod"/>
            </a:pPr>
            <a:r>
              <a:rPr lang="zh-TW" altLang="en-US" sz="1400" dirty="0">
                <a:solidFill>
                  <a:srgbClr val="000000"/>
                </a:solidFill>
                <a:latin typeface="DFKai-SB"/>
                <a:ea typeface="DFKai-SB"/>
                <a:cs typeface="DFKai-SB"/>
                <a:sym typeface="DFKai-SB"/>
              </a:rPr>
              <a:t>創立分支（</a:t>
            </a:r>
            <a:r>
              <a:rPr lang="en-US" altLang="zh-TW" sz="1400" dirty="0">
                <a:solidFill>
                  <a:srgbClr val="000000"/>
                </a:solidFill>
                <a:latin typeface="DFKai-SB"/>
                <a:ea typeface="DFKai-SB"/>
                <a:cs typeface="DFKai-SB"/>
                <a:sym typeface="DFKai-SB"/>
              </a:rPr>
              <a:t>git branch</a:t>
            </a:r>
            <a:r>
              <a:rPr lang="zh-TW" altLang="en-US" sz="1400" dirty="0">
                <a:solidFill>
                  <a:srgbClr val="000000"/>
                </a:solidFill>
                <a:latin typeface="DFKai-SB"/>
                <a:ea typeface="DFKai-SB"/>
                <a:cs typeface="DFKai-SB"/>
                <a:sym typeface="DFKai-SB"/>
              </a:rPr>
              <a:t>）</a:t>
            </a:r>
          </a:p>
          <a:p>
            <a:pPr indent="-457189">
              <a:spcBef>
                <a:spcPts val="600"/>
              </a:spcBef>
              <a:spcAft>
                <a:spcPts val="600"/>
              </a:spcAft>
              <a:buClr>
                <a:srgbClr val="000000"/>
              </a:buClr>
              <a:buSzPts val="1800"/>
              <a:buFont typeface="+mj-lt"/>
              <a:buAutoNum type="arabicPeriod"/>
            </a:pPr>
            <a:r>
              <a:rPr lang="zh-TW" altLang="en-US" sz="1400" dirty="0">
                <a:solidFill>
                  <a:srgbClr val="000000"/>
                </a:solidFill>
                <a:latin typeface="DFKai-SB"/>
                <a:ea typeface="DFKai-SB"/>
                <a:cs typeface="DFKai-SB"/>
                <a:sym typeface="DFKai-SB"/>
              </a:rPr>
              <a:t>合併與刪除分支（</a:t>
            </a:r>
            <a:r>
              <a:rPr lang="en-US" altLang="zh-TW" sz="1400" dirty="0">
                <a:solidFill>
                  <a:srgbClr val="000000"/>
                </a:solidFill>
                <a:latin typeface="DFKai-SB"/>
                <a:ea typeface="DFKai-SB"/>
                <a:cs typeface="DFKai-SB"/>
                <a:sym typeface="DFKai-SB"/>
              </a:rPr>
              <a:t>git merge and git branch -D</a:t>
            </a:r>
            <a:r>
              <a:rPr lang="zh-TW" altLang="en-US" sz="1400" dirty="0">
                <a:solidFill>
                  <a:srgbClr val="000000"/>
                </a:solidFill>
                <a:latin typeface="DFKai-SB"/>
                <a:ea typeface="DFKai-SB"/>
                <a:cs typeface="DFKai-SB"/>
                <a:sym typeface="DFKai-SB"/>
              </a:rPr>
              <a:t>）</a:t>
            </a:r>
          </a:p>
          <a:p>
            <a:pPr indent="-457189">
              <a:spcBef>
                <a:spcPts val="600"/>
              </a:spcBef>
              <a:spcAft>
                <a:spcPts val="600"/>
              </a:spcAft>
              <a:buClr>
                <a:srgbClr val="000000"/>
              </a:buClr>
              <a:buSzPts val="1800"/>
              <a:buFont typeface="+mj-lt"/>
              <a:buAutoNum type="arabicPeriod"/>
            </a:pPr>
            <a:r>
              <a:rPr lang="zh-TW" altLang="en-US" sz="1400" dirty="0">
                <a:solidFill>
                  <a:srgbClr val="000000"/>
                </a:solidFill>
                <a:latin typeface="DFKai-SB"/>
                <a:ea typeface="DFKai-SB"/>
                <a:cs typeface="DFKai-SB"/>
                <a:sym typeface="DFKai-SB"/>
              </a:rPr>
              <a:t>同步與衝突（</a:t>
            </a:r>
            <a:r>
              <a:rPr lang="en-US" altLang="zh-TW" sz="1400" dirty="0">
                <a:solidFill>
                  <a:srgbClr val="000000"/>
                </a:solidFill>
                <a:latin typeface="DFKai-SB"/>
                <a:ea typeface="DFKai-SB"/>
                <a:cs typeface="DFKai-SB"/>
                <a:sym typeface="DFKai-SB"/>
              </a:rPr>
              <a:t>git pull and conflict solve</a:t>
            </a:r>
            <a:r>
              <a:rPr lang="zh-TW" altLang="en-US" sz="1400" dirty="0">
                <a:solidFill>
                  <a:srgbClr val="000000"/>
                </a:solidFill>
                <a:latin typeface="DFKai-SB"/>
                <a:ea typeface="DFKai-SB"/>
                <a:cs typeface="DFKai-SB"/>
                <a:sym typeface="DFKai-SB"/>
              </a:rPr>
              <a:t>）</a:t>
            </a:r>
          </a:p>
          <a:p>
            <a:pPr indent="-457189">
              <a:spcBef>
                <a:spcPts val="600"/>
              </a:spcBef>
              <a:spcAft>
                <a:spcPts val="600"/>
              </a:spcAft>
              <a:buClr>
                <a:srgbClr val="000000"/>
              </a:buClr>
              <a:buSzPts val="1800"/>
              <a:buFont typeface="+mj-lt"/>
              <a:buAutoNum type="arabicPeriod"/>
            </a:pPr>
            <a:r>
              <a:rPr lang="zh-TW" altLang="en-US" sz="1400" dirty="0">
                <a:solidFill>
                  <a:srgbClr val="000000"/>
                </a:solidFill>
                <a:latin typeface="DFKai-SB"/>
                <a:ea typeface="DFKai-SB"/>
                <a:cs typeface="DFKai-SB"/>
                <a:sym typeface="DFKai-SB"/>
              </a:rPr>
              <a:t>分支合併與衝突（</a:t>
            </a:r>
            <a:r>
              <a:rPr lang="en-US" altLang="zh-TW" sz="1400" dirty="0">
                <a:solidFill>
                  <a:srgbClr val="000000"/>
                </a:solidFill>
                <a:latin typeface="DFKai-SB"/>
                <a:ea typeface="DFKai-SB"/>
                <a:cs typeface="DFKai-SB"/>
                <a:sym typeface="DFKai-SB"/>
              </a:rPr>
              <a:t>git merge and conflict solve</a:t>
            </a:r>
            <a:r>
              <a:rPr lang="zh-TW" altLang="en-US" sz="1400" dirty="0">
                <a:solidFill>
                  <a:srgbClr val="000000"/>
                </a:solidFill>
                <a:latin typeface="DFKai-SB"/>
                <a:ea typeface="DFKai-SB"/>
                <a:cs typeface="DFKai-SB"/>
                <a:sym typeface="DFKai-SB"/>
              </a:rPr>
              <a:t>）</a:t>
            </a:r>
            <a:endParaRPr lang="en-US" altLang="zh-TW" sz="14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r>
              <a:rPr lang="zh-TW" altLang="en-US" sz="1400" dirty="0">
                <a:solidFill>
                  <a:srgbClr val="000000"/>
                </a:solidFill>
                <a:latin typeface="DFKai-SB"/>
                <a:ea typeface="DFKai-SB"/>
                <a:cs typeface="DFKai-SB"/>
                <a:sym typeface="DFKai-SB"/>
              </a:rPr>
              <a:t>暫存與釋放（</a:t>
            </a:r>
            <a:r>
              <a:rPr lang="en-US" altLang="zh-TW" sz="1400" dirty="0">
                <a:solidFill>
                  <a:srgbClr val="000000"/>
                </a:solidFill>
                <a:latin typeface="DFKai-SB"/>
                <a:ea typeface="DFKai-SB"/>
                <a:cs typeface="DFKai-SB"/>
                <a:sym typeface="DFKai-SB"/>
              </a:rPr>
              <a:t>git stash and git pop</a:t>
            </a:r>
            <a:r>
              <a:rPr lang="zh-TW" altLang="en-US" sz="1400" dirty="0">
                <a:solidFill>
                  <a:srgbClr val="000000"/>
                </a:solidFill>
                <a:latin typeface="DFKai-SB"/>
                <a:ea typeface="DFKai-SB"/>
                <a:cs typeface="DFKai-SB"/>
                <a:sym typeface="DFKai-SB"/>
              </a:rPr>
              <a:t>）</a:t>
            </a:r>
            <a:endParaRPr lang="en-US" altLang="zh-TW" sz="14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r>
              <a:rPr lang="zh-TW" altLang="en-US" sz="1400" dirty="0">
                <a:solidFill>
                  <a:srgbClr val="000000"/>
                </a:solidFill>
                <a:latin typeface="DFKai-SB"/>
                <a:ea typeface="DFKai-SB"/>
                <a:cs typeface="DFKai-SB"/>
                <a:sym typeface="DFKai-SB"/>
              </a:rPr>
              <a:t>另一種整合方式（</a:t>
            </a:r>
            <a:r>
              <a:rPr lang="en-US" altLang="zh-TW" sz="1400" dirty="0">
                <a:solidFill>
                  <a:srgbClr val="000000"/>
                </a:solidFill>
                <a:latin typeface="DFKai-SB"/>
                <a:ea typeface="DFKai-SB"/>
                <a:cs typeface="DFKai-SB"/>
                <a:sym typeface="DFKai-SB"/>
              </a:rPr>
              <a:t>git rebase</a:t>
            </a:r>
            <a:r>
              <a:rPr lang="zh-TW" altLang="en-US" sz="1400" dirty="0">
                <a:solidFill>
                  <a:srgbClr val="000000"/>
                </a:solidFill>
                <a:latin typeface="DFKai-SB"/>
                <a:ea typeface="DFKai-SB"/>
                <a:cs typeface="DFKai-SB"/>
                <a:sym typeface="DFKai-SB"/>
              </a:rPr>
              <a:t>）</a:t>
            </a:r>
            <a:endParaRPr lang="en-US" altLang="zh-TW" sz="14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r>
              <a:rPr lang="zh-TW" altLang="en-US" sz="1400" dirty="0">
                <a:solidFill>
                  <a:srgbClr val="000000"/>
                </a:solidFill>
                <a:latin typeface="DFKai-SB"/>
                <a:ea typeface="DFKai-SB"/>
                <a:cs typeface="DFKai-SB"/>
                <a:sym typeface="DFKai-SB"/>
              </a:rPr>
              <a:t>版本發布（</a:t>
            </a:r>
            <a:r>
              <a:rPr lang="en-US" altLang="zh-TW" sz="1400" dirty="0">
                <a:solidFill>
                  <a:srgbClr val="000000"/>
                </a:solidFill>
                <a:latin typeface="DFKai-SB"/>
                <a:ea typeface="DFKai-SB"/>
                <a:cs typeface="DFKai-SB"/>
                <a:sym typeface="DFKai-SB"/>
              </a:rPr>
              <a:t>git tag</a:t>
            </a:r>
            <a:r>
              <a:rPr lang="zh-TW" altLang="en-US" sz="1400" dirty="0">
                <a:solidFill>
                  <a:srgbClr val="000000"/>
                </a:solidFill>
                <a:latin typeface="DFKai-SB"/>
                <a:ea typeface="DFKai-SB"/>
                <a:cs typeface="DFKai-SB"/>
                <a:sym typeface="DFKai-SB"/>
              </a:rPr>
              <a:t>）</a:t>
            </a:r>
            <a:endParaRPr lang="en-US" altLang="zh-TW" sz="14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r>
              <a:rPr lang="zh-TW" altLang="en-US" sz="1400" dirty="0">
                <a:solidFill>
                  <a:srgbClr val="000000"/>
                </a:solidFill>
                <a:latin typeface="DFKai-SB"/>
                <a:ea typeface="DFKai-SB"/>
                <a:cs typeface="DFKai-SB"/>
                <a:sym typeface="DFKai-SB"/>
              </a:rPr>
              <a:t>維護專案並開發新功能（進階關卡）</a:t>
            </a:r>
          </a:p>
        </p:txBody>
      </p:sp>
      <p:sp>
        <p:nvSpPr>
          <p:cNvPr id="5" name="Google Shape;405;p49">
            <a:extLst>
              <a:ext uri="{FF2B5EF4-FFF2-40B4-BE49-F238E27FC236}">
                <a16:creationId xmlns:a16="http://schemas.microsoft.com/office/drawing/2014/main" id="{CB29F317-0E3E-43BE-B811-59F1E18FF584}"/>
              </a:ext>
            </a:extLst>
          </p:cNvPr>
          <p:cNvSpPr txBox="1">
            <a:spLocks/>
          </p:cNvSpPr>
          <p:nvPr/>
        </p:nvSpPr>
        <p:spPr bwMode="auto">
          <a:xfrm>
            <a:off x="5582013" y="1663736"/>
            <a:ext cx="1380652" cy="407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91425" tIns="45700" rIns="91425" bIns="45700"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101600" indent="0">
              <a:spcAft>
                <a:spcPts val="0"/>
              </a:spcAft>
              <a:buClr>
                <a:srgbClr val="000000"/>
              </a:buClr>
              <a:buSzPts val="2000"/>
              <a:buFont typeface="Georgia" pitchFamily="18" charset="0"/>
              <a:buNone/>
            </a:pPr>
            <a:r>
              <a:rPr lang="zh-TW" altLang="en-US" b="1" dirty="0">
                <a:solidFill>
                  <a:srgbClr val="000000"/>
                </a:solidFill>
                <a:latin typeface="標楷體" panose="03000509000000000000" pitchFamily="65" charset="-120"/>
                <a:ea typeface="標楷體" panose="03000509000000000000" pitchFamily="65" charset="-120"/>
                <a:cs typeface="Arial"/>
                <a:sym typeface="Arial"/>
              </a:rPr>
              <a:t>關卡主題</a:t>
            </a:r>
            <a:endParaRPr lang="en-US" b="1" dirty="0">
              <a:solidFill>
                <a:srgbClr val="000000"/>
              </a:solidFill>
              <a:latin typeface="標楷體" panose="03000509000000000000" pitchFamily="65" charset="-120"/>
              <a:ea typeface="標楷體" panose="03000509000000000000" pitchFamily="65" charset="-120"/>
              <a:cs typeface="Arial"/>
              <a:sym typeface="Arial"/>
            </a:endParaRPr>
          </a:p>
        </p:txBody>
      </p:sp>
      <p:sp>
        <p:nvSpPr>
          <p:cNvPr id="9" name="Google Shape;405;p49">
            <a:extLst>
              <a:ext uri="{FF2B5EF4-FFF2-40B4-BE49-F238E27FC236}">
                <a16:creationId xmlns:a16="http://schemas.microsoft.com/office/drawing/2014/main" id="{F246B0A4-C33B-4CDE-8D5F-54B5208945E4}"/>
              </a:ext>
            </a:extLst>
          </p:cNvPr>
          <p:cNvSpPr txBox="1">
            <a:spLocks/>
          </p:cNvSpPr>
          <p:nvPr/>
        </p:nvSpPr>
        <p:spPr bwMode="auto">
          <a:xfrm>
            <a:off x="624417" y="1663735"/>
            <a:ext cx="2967081" cy="605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91425" tIns="45700" rIns="91425" bIns="45700"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101600" indent="0">
              <a:spcAft>
                <a:spcPts val="0"/>
              </a:spcAft>
              <a:buClr>
                <a:srgbClr val="000000"/>
              </a:buClr>
              <a:buSzPts val="2000"/>
              <a:buFont typeface="Georgia" pitchFamily="18" charset="0"/>
              <a:buNone/>
            </a:pP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sym typeface="Arial"/>
              </a:rPr>
              <a:t>教學命令行介面（</a:t>
            </a:r>
            <a:r>
              <a:rPr lang="en-US" altLang="zh-TW"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sym typeface="Arial"/>
              </a:rPr>
              <a:t>CLI</a:t>
            </a: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sym typeface="Arial"/>
              </a:rPr>
              <a:t>）</a:t>
            </a:r>
            <a:endParaRPr lang="en-US" dirty="0">
              <a:solidFill>
                <a:srgbClr val="000000"/>
              </a:solidFill>
              <a:latin typeface="Arial"/>
              <a:ea typeface="Arial"/>
              <a:cs typeface="Arial"/>
              <a:sym typeface="Arial"/>
            </a:endParaRPr>
          </a:p>
        </p:txBody>
      </p:sp>
      <p:sp>
        <p:nvSpPr>
          <p:cNvPr id="10" name="Google Shape;208;p33">
            <a:extLst>
              <a:ext uri="{FF2B5EF4-FFF2-40B4-BE49-F238E27FC236}">
                <a16:creationId xmlns:a16="http://schemas.microsoft.com/office/drawing/2014/main" id="{D6F21815-E51C-4EF4-8BEA-7AD48D7221AF}"/>
              </a:ext>
            </a:extLst>
          </p:cNvPr>
          <p:cNvSpPr txBox="1">
            <a:spLocks/>
          </p:cNvSpPr>
          <p:nvPr/>
        </p:nvSpPr>
        <p:spPr bwMode="auto">
          <a:xfrm>
            <a:off x="743770" y="3609205"/>
            <a:ext cx="5014512" cy="251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zh-TW" altLang="en-US" dirty="0">
                <a:solidFill>
                  <a:srgbClr val="000000"/>
                </a:solidFill>
                <a:latin typeface="DFKai-SB"/>
                <a:ea typeface="DFKai-SB"/>
                <a:cs typeface="DFKai-SB"/>
                <a:sym typeface="DFKai-SB"/>
              </a:rPr>
              <a:t>初學者直接使用圖形化介面（</a:t>
            </a:r>
            <a:r>
              <a:rPr lang="en-US" altLang="zh-TW" dirty="0">
                <a:solidFill>
                  <a:srgbClr val="000000"/>
                </a:solidFill>
                <a:latin typeface="DFKai-SB"/>
                <a:ea typeface="DFKai-SB"/>
                <a:cs typeface="DFKai-SB"/>
                <a:sym typeface="DFKai-SB"/>
              </a:rPr>
              <a:t>GUI</a:t>
            </a:r>
            <a:r>
              <a:rPr lang="zh-TW" altLang="en-US" dirty="0">
                <a:solidFill>
                  <a:srgbClr val="000000"/>
                </a:solidFill>
                <a:latin typeface="DFKai-SB"/>
                <a:ea typeface="DFKai-SB"/>
                <a:cs typeface="DFKai-SB"/>
                <a:sym typeface="DFKai-SB"/>
              </a:rPr>
              <a:t>）容易混淆對</a:t>
            </a:r>
            <a:r>
              <a:rPr lang="en-US" altLang="zh-TW" dirty="0">
                <a:solidFill>
                  <a:srgbClr val="000000"/>
                </a:solidFill>
                <a:latin typeface="DFKai-SB"/>
                <a:ea typeface="DFKai-SB"/>
                <a:cs typeface="DFKai-SB"/>
                <a:sym typeface="DFKai-SB"/>
              </a:rPr>
              <a:t>Git</a:t>
            </a:r>
            <a:r>
              <a:rPr lang="zh-TW" altLang="en-US" dirty="0">
                <a:solidFill>
                  <a:srgbClr val="000000"/>
                </a:solidFill>
                <a:latin typeface="DFKai-SB"/>
                <a:ea typeface="DFKai-SB"/>
                <a:cs typeface="DFKai-SB"/>
                <a:sym typeface="DFKai-SB"/>
              </a:rPr>
              <a:t>運作原理的理解</a:t>
            </a:r>
          </a:p>
          <a:p>
            <a:pPr marL="342900" indent="-342900">
              <a:spcBef>
                <a:spcPts val="400"/>
              </a:spcBef>
              <a:spcAft>
                <a:spcPts val="400"/>
              </a:spcAft>
              <a:buClr>
                <a:srgbClr val="000000"/>
              </a:buClr>
              <a:buSzPts val="1800"/>
            </a:pPr>
            <a:r>
              <a:rPr lang="en-US" altLang="zh-TW" dirty="0">
                <a:solidFill>
                  <a:srgbClr val="000000"/>
                </a:solidFill>
                <a:latin typeface="DFKai-SB"/>
                <a:ea typeface="DFKai-SB"/>
                <a:cs typeface="DFKai-SB"/>
                <a:sym typeface="DFKai-SB"/>
              </a:rPr>
              <a:t>Git CLI</a:t>
            </a:r>
            <a:r>
              <a:rPr lang="zh-TW" altLang="en-US" dirty="0">
                <a:solidFill>
                  <a:srgbClr val="000000"/>
                </a:solidFill>
                <a:latin typeface="DFKai-SB"/>
                <a:ea typeface="DFKai-SB"/>
                <a:cs typeface="DFKai-SB"/>
                <a:sym typeface="DFKai-SB"/>
              </a:rPr>
              <a:t>在所有環境與機器上都是相同的</a:t>
            </a:r>
          </a:p>
          <a:p>
            <a:pPr marL="342900" indent="-342900">
              <a:spcBef>
                <a:spcPts val="400"/>
              </a:spcBef>
              <a:spcAft>
                <a:spcPts val="400"/>
              </a:spcAft>
              <a:buClr>
                <a:srgbClr val="000000"/>
              </a:buClr>
              <a:buSzPts val="1800"/>
            </a:pPr>
            <a:r>
              <a:rPr lang="en-US" altLang="zh-TW" dirty="0">
                <a:solidFill>
                  <a:srgbClr val="000000"/>
                </a:solidFill>
                <a:latin typeface="DFKai-SB"/>
                <a:ea typeface="DFKai-SB"/>
                <a:cs typeface="DFKai-SB"/>
                <a:sym typeface="DFKai-SB"/>
              </a:rPr>
              <a:t>CLI</a:t>
            </a:r>
            <a:r>
              <a:rPr lang="zh-TW" altLang="en-US" dirty="0">
                <a:solidFill>
                  <a:srgbClr val="000000"/>
                </a:solidFill>
                <a:latin typeface="DFKai-SB"/>
                <a:ea typeface="DFKai-SB"/>
                <a:cs typeface="DFKai-SB"/>
                <a:sym typeface="DFKai-SB"/>
              </a:rPr>
              <a:t>相對</a:t>
            </a:r>
            <a:r>
              <a:rPr lang="en-US" altLang="zh-TW" dirty="0">
                <a:solidFill>
                  <a:srgbClr val="000000"/>
                </a:solidFill>
                <a:latin typeface="DFKai-SB"/>
                <a:ea typeface="DFKai-SB"/>
                <a:cs typeface="DFKai-SB"/>
                <a:sym typeface="DFKai-SB"/>
              </a:rPr>
              <a:t>GUI</a:t>
            </a:r>
            <a:r>
              <a:rPr lang="zh-TW" altLang="en-US" dirty="0">
                <a:solidFill>
                  <a:srgbClr val="000000"/>
                </a:solidFill>
                <a:latin typeface="DFKai-SB"/>
                <a:ea typeface="DFKai-SB"/>
                <a:cs typeface="DFKai-SB"/>
                <a:sym typeface="DFKai-SB"/>
              </a:rPr>
              <a:t>更為完整</a:t>
            </a:r>
          </a:p>
          <a:p>
            <a:pPr marL="342900" indent="-342900">
              <a:spcBef>
                <a:spcPts val="400"/>
              </a:spcBef>
              <a:spcAft>
                <a:spcPts val="400"/>
              </a:spcAft>
              <a:buClr>
                <a:srgbClr val="000000"/>
              </a:buClr>
              <a:buSzPts val="1800"/>
            </a:pPr>
            <a:r>
              <a:rPr lang="zh-TW" altLang="en-US" dirty="0">
                <a:solidFill>
                  <a:srgbClr val="000000"/>
                </a:solidFill>
                <a:latin typeface="DFKai-SB"/>
                <a:ea typeface="DFKai-SB"/>
                <a:cs typeface="DFKai-SB"/>
                <a:sym typeface="DFKai-SB"/>
              </a:rPr>
              <a:t>當使用遇到困難時要尋求幫助更為容易</a:t>
            </a:r>
            <a:endParaRPr lang="en-US" altLang="zh-TW" dirty="0">
              <a:solidFill>
                <a:srgbClr val="000000"/>
              </a:solidFill>
              <a:latin typeface="DFKai-SB"/>
              <a:ea typeface="DFKai-SB"/>
              <a:cs typeface="DFKai-SB"/>
              <a:sym typeface="DFKai-SB"/>
            </a:endParaRPr>
          </a:p>
          <a:p>
            <a:pPr indent="-457189">
              <a:spcBef>
                <a:spcPts val="400"/>
              </a:spcBef>
              <a:spcAft>
                <a:spcPts val="400"/>
              </a:spcAft>
              <a:buClr>
                <a:srgbClr val="000000"/>
              </a:buClr>
              <a:buSzPts val="1800"/>
              <a:buFont typeface="+mj-lt"/>
              <a:buAutoNum type="arabicPeriod"/>
            </a:pPr>
            <a:endParaRPr lang="zh-TW" altLang="en-US" dirty="0">
              <a:solidFill>
                <a:srgbClr val="000000"/>
              </a:solidFill>
              <a:latin typeface="DFKai-SB"/>
              <a:ea typeface="DFKai-SB"/>
              <a:cs typeface="DFKai-SB"/>
              <a:sym typeface="DFKai-SB"/>
            </a:endParaRPr>
          </a:p>
        </p:txBody>
      </p:sp>
      <p:sp>
        <p:nvSpPr>
          <p:cNvPr id="11" name="文字方塊 10">
            <a:extLst>
              <a:ext uri="{FF2B5EF4-FFF2-40B4-BE49-F238E27FC236}">
                <a16:creationId xmlns:a16="http://schemas.microsoft.com/office/drawing/2014/main" id="{AE8DC66D-5CA5-414B-8B05-16F8D4F93BA5}"/>
              </a:ext>
            </a:extLst>
          </p:cNvPr>
          <p:cNvSpPr txBox="1"/>
          <p:nvPr/>
        </p:nvSpPr>
        <p:spPr>
          <a:xfrm>
            <a:off x="858592" y="2171028"/>
            <a:ext cx="4895038" cy="1328569"/>
          </a:xfrm>
          <a:prstGeom prst="rect">
            <a:avLst/>
          </a:prstGeom>
          <a:noFill/>
        </p:spPr>
        <p:txBody>
          <a:bodyPr wrap="square">
            <a:spAutoFit/>
          </a:bodyPr>
          <a:lstStyle/>
          <a:p>
            <a:pPr marL="0" indent="0">
              <a:spcBef>
                <a:spcPts val="500"/>
              </a:spcBef>
              <a:spcAft>
                <a:spcPts val="500"/>
              </a:spcAft>
              <a:buClr>
                <a:srgbClr val="000000"/>
              </a:buClr>
              <a:buSzPts val="1800"/>
              <a:buNone/>
            </a:pPr>
            <a:r>
              <a:rPr lang="en-US" altLang="zh-TW" dirty="0" err="1">
                <a:solidFill>
                  <a:srgbClr val="000000"/>
                </a:solidFill>
                <a:latin typeface="DFKai-SB"/>
                <a:ea typeface="DFKai-SB"/>
                <a:cs typeface="DFKai-SB"/>
                <a:sym typeface="DFKai-SB"/>
              </a:rPr>
              <a:t>J.Lawrance</a:t>
            </a:r>
            <a:r>
              <a:rPr lang="zh-TW" altLang="en-US" dirty="0">
                <a:solidFill>
                  <a:srgbClr val="000000"/>
                </a:solidFill>
                <a:latin typeface="DFKai-SB"/>
                <a:ea typeface="DFKai-SB"/>
                <a:cs typeface="DFKai-SB"/>
                <a:sym typeface="DFKai-SB"/>
              </a:rPr>
              <a:t>等人提到在圖形使用者介面（</a:t>
            </a:r>
            <a:r>
              <a:rPr lang="en-US" altLang="zh-TW" dirty="0">
                <a:solidFill>
                  <a:srgbClr val="000000"/>
                </a:solidFill>
                <a:latin typeface="DFKai-SB"/>
                <a:ea typeface="DFKai-SB"/>
                <a:cs typeface="DFKai-SB"/>
                <a:sym typeface="DFKai-SB"/>
              </a:rPr>
              <a:t>GUI</a:t>
            </a:r>
            <a:r>
              <a:rPr lang="zh-TW" altLang="en-US" dirty="0">
                <a:solidFill>
                  <a:srgbClr val="000000"/>
                </a:solidFill>
                <a:latin typeface="DFKai-SB"/>
                <a:ea typeface="DFKai-SB"/>
                <a:cs typeface="DFKai-SB"/>
                <a:sym typeface="DFKai-SB"/>
              </a:rPr>
              <a:t>）</a:t>
            </a:r>
            <a:endParaRPr lang="en-US" altLang="zh-TW" dirty="0">
              <a:solidFill>
                <a:srgbClr val="000000"/>
              </a:solidFill>
              <a:latin typeface="DFKai-SB"/>
              <a:ea typeface="DFKai-SB"/>
              <a:cs typeface="DFKai-SB"/>
              <a:sym typeface="DFKai-SB"/>
            </a:endParaRPr>
          </a:p>
          <a:p>
            <a:pPr marL="0" indent="0">
              <a:spcBef>
                <a:spcPts val="500"/>
              </a:spcBef>
              <a:spcAft>
                <a:spcPts val="500"/>
              </a:spcAft>
              <a:buClr>
                <a:srgbClr val="000000"/>
              </a:buClr>
              <a:buSzPts val="1800"/>
              <a:buNone/>
            </a:pPr>
            <a:r>
              <a:rPr lang="zh-TW" altLang="en-US" dirty="0">
                <a:solidFill>
                  <a:srgbClr val="000000"/>
                </a:solidFill>
                <a:latin typeface="DFKai-SB"/>
                <a:ea typeface="DFKai-SB"/>
                <a:cs typeface="DFKai-SB"/>
                <a:sym typeface="DFKai-SB"/>
              </a:rPr>
              <a:t>中學習</a:t>
            </a:r>
            <a:r>
              <a:rPr lang="en-US" altLang="zh-TW" dirty="0">
                <a:solidFill>
                  <a:srgbClr val="000000"/>
                </a:solidFill>
                <a:latin typeface="DFKai-SB"/>
                <a:ea typeface="DFKai-SB"/>
                <a:cs typeface="DFKai-SB"/>
                <a:sym typeface="DFKai-SB"/>
              </a:rPr>
              <a:t>Git</a:t>
            </a:r>
            <a:r>
              <a:rPr lang="zh-TW" altLang="en-US" dirty="0">
                <a:solidFill>
                  <a:srgbClr val="000000"/>
                </a:solidFill>
                <a:latin typeface="DFKai-SB"/>
                <a:ea typeface="DFKai-SB"/>
                <a:cs typeface="DFKai-SB"/>
                <a:sym typeface="DFKai-SB"/>
              </a:rPr>
              <a:t>雖然可以避免學生不適應命令行介面（</a:t>
            </a:r>
            <a:r>
              <a:rPr lang="en-US" altLang="zh-TW" dirty="0">
                <a:solidFill>
                  <a:srgbClr val="000000"/>
                </a:solidFill>
                <a:latin typeface="DFKai-SB"/>
                <a:ea typeface="DFKai-SB"/>
                <a:cs typeface="DFKai-SB"/>
                <a:sym typeface="DFKai-SB"/>
              </a:rPr>
              <a:t>CLI</a:t>
            </a:r>
            <a:r>
              <a:rPr lang="zh-TW" altLang="en-US" dirty="0">
                <a:solidFill>
                  <a:srgbClr val="000000"/>
                </a:solidFill>
                <a:latin typeface="DFKai-SB"/>
                <a:ea typeface="DFKai-SB"/>
                <a:cs typeface="DFKai-SB"/>
                <a:sym typeface="DFKai-SB"/>
              </a:rPr>
              <a:t>），但容易使學生感到混淆，因此使用</a:t>
            </a:r>
            <a:r>
              <a:rPr lang="en-US" altLang="zh-TW" dirty="0">
                <a:solidFill>
                  <a:srgbClr val="000000"/>
                </a:solidFill>
                <a:latin typeface="DFKai-SB"/>
                <a:ea typeface="DFKai-SB"/>
                <a:cs typeface="DFKai-SB"/>
                <a:sym typeface="DFKai-SB"/>
              </a:rPr>
              <a:t>CLI</a:t>
            </a:r>
            <a:r>
              <a:rPr lang="zh-TW" altLang="en-US" dirty="0">
                <a:solidFill>
                  <a:srgbClr val="000000"/>
                </a:solidFill>
                <a:latin typeface="DFKai-SB"/>
                <a:ea typeface="DFKai-SB"/>
                <a:cs typeface="DFKai-SB"/>
                <a:sym typeface="DFKai-SB"/>
              </a:rPr>
              <a:t>可能是學生的首選。</a:t>
            </a:r>
          </a:p>
        </p:txBody>
      </p:sp>
    </p:spTree>
    <p:extLst>
      <p:ext uri="{BB962C8B-B14F-4D97-AF65-F5344CB8AC3E}">
        <p14:creationId xmlns:p14="http://schemas.microsoft.com/office/powerpoint/2010/main" val="1167242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遊戲的登入畫面</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a:extLst>
              <a:ext uri="{28A0092B-C50C-407E-A947-70E740481C1C}">
                <a14:useLocalDpi xmlns:a14="http://schemas.microsoft.com/office/drawing/2010/main" val="0"/>
              </a:ext>
            </a:extLst>
          </a:blip>
          <a:srcRect/>
          <a:stretch/>
        </p:blipFill>
        <p:spPr>
          <a:xfrm>
            <a:off x="3955601" y="1560464"/>
            <a:ext cx="7680601" cy="4320338"/>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用於教學</a:t>
            </a:r>
            <a:r>
              <a:rPr lang="en-US" altLang="zh-TW" sz="2400" dirty="0">
                <a:solidFill>
                  <a:srgbClr val="000000"/>
                </a:solidFill>
                <a:latin typeface="DFKai-SB"/>
                <a:ea typeface="DFKai-SB"/>
                <a:cs typeface="DFKai-SB"/>
                <a:sym typeface="DFKai-SB"/>
              </a:rPr>
              <a:t>Git</a:t>
            </a:r>
            <a:r>
              <a:rPr lang="zh-TW" altLang="en-US" sz="2400" dirty="0">
                <a:solidFill>
                  <a:srgbClr val="000000"/>
                </a:solidFill>
                <a:latin typeface="DFKai-SB"/>
                <a:ea typeface="DFKai-SB"/>
                <a:cs typeface="DFKai-SB"/>
                <a:sym typeface="DFKai-SB"/>
              </a:rPr>
              <a:t>概念與指令的使用方法</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模擬開發專案時可能發生的情境</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遊戲在網頁上進行</a:t>
            </a: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遊戲介紹 </a:t>
            </a:r>
            <a:r>
              <a:rPr lang="en-US" altLang="zh-TW" sz="3200" b="1" dirty="0">
                <a:solidFill>
                  <a:schemeClr val="bg1">
                    <a:lumMod val="10000"/>
                  </a:schemeClr>
                </a:solidFill>
                <a:latin typeface="DFKai-SB"/>
                <a:ea typeface="DFKai-SB"/>
                <a:cs typeface="DFKai-SB"/>
                <a:sym typeface="DFKai-SB"/>
              </a:rPr>
              <a:t>– </a:t>
            </a:r>
            <a:r>
              <a:rPr lang="zh-TW" altLang="en-US" sz="3200" b="1" dirty="0">
                <a:solidFill>
                  <a:schemeClr val="bg1">
                    <a:lumMod val="10000"/>
                  </a:schemeClr>
                </a:solidFill>
                <a:latin typeface="DFKai-SB"/>
                <a:ea typeface="DFKai-SB"/>
                <a:cs typeface="DFKai-SB"/>
                <a:sym typeface="DFKai-SB"/>
              </a:rPr>
              <a:t>標題</a:t>
            </a:r>
            <a:endParaRPr lang="en-US" sz="3200" b="1" dirty="0">
              <a:solidFill>
                <a:schemeClr val="bg1">
                  <a:lumMod val="10000"/>
                </a:schemeClr>
              </a:solidFill>
              <a:latin typeface="DFKai-SB"/>
              <a:ea typeface="DFKai-SB"/>
              <a:sym typeface="DFKai-SB"/>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spcBef>
                <a:spcPts val="0"/>
              </a:spcBef>
              <a:spcAft>
                <a:spcPts val="0"/>
              </a:spcAft>
            </a:pPr>
            <a:r>
              <a:rPr lang="zh-TW" sz="3200" b="1" dirty="0">
                <a:solidFill>
                  <a:srgbClr val="000000"/>
                </a:solidFill>
              </a:rPr>
              <a:t>Outline</a:t>
            </a:r>
            <a:endParaRPr sz="3200" dirty="0"/>
          </a:p>
        </p:txBody>
      </p:sp>
      <p:sp>
        <p:nvSpPr>
          <p:cNvPr id="180" name="Google Shape;180;p29"/>
          <p:cNvSpPr txBox="1">
            <a:spLocks noGrp="1"/>
          </p:cNvSpPr>
          <p:nvPr>
            <p:ph type="body" idx="1"/>
          </p:nvPr>
        </p:nvSpPr>
        <p:spPr>
          <a:xfrm>
            <a:off x="624417" y="1773239"/>
            <a:ext cx="10972800" cy="4827600"/>
          </a:xfrm>
          <a:prstGeom prst="rect">
            <a:avLst/>
          </a:prstGeom>
        </p:spPr>
        <p:txBody>
          <a:bodyPr spcFirstLastPara="1" vert="horz" wrap="square" lIns="121900" tIns="60933" rIns="121900" bIns="60933" numCol="1" anchor="t" anchorCtr="0" compatLnSpc="1">
            <a:prstTxWarp prst="textNoShape">
              <a:avLst/>
            </a:prstTxWarp>
            <a:noAutofit/>
          </a:bodyPr>
          <a:lstStyle/>
          <a:p>
            <a:pPr indent="-457189">
              <a:lnSpc>
                <a:spcPct val="150000"/>
              </a:lnSpc>
              <a:spcBef>
                <a:spcPts val="0"/>
              </a:spcBef>
              <a:buClr>
                <a:srgbClr val="000000"/>
              </a:buClr>
              <a:buSzPts val="1800"/>
              <a:buFont typeface="DFKai-SB"/>
              <a:buAutoNum type="arabicPeriod"/>
            </a:pPr>
            <a:r>
              <a:rPr lang="zh-TW" altLang="zh-TW" sz="2400" b="1" dirty="0">
                <a:solidFill>
                  <a:srgbClr val="FF0000"/>
                </a:solidFill>
                <a:latin typeface="DFKai-SB"/>
                <a:ea typeface="DFKai-SB"/>
                <a:sym typeface="Arial"/>
              </a:rPr>
              <a:t>動機</a:t>
            </a:r>
            <a:endParaRPr lang="en-US" altLang="zh-TW" sz="2400" b="1" dirty="0">
              <a:solidFill>
                <a:srgbClr val="FF0000"/>
              </a:solidFill>
              <a:latin typeface="DFKai-SB"/>
              <a:ea typeface="DFKai-SB"/>
              <a:sym typeface="Arial"/>
            </a:endParaRPr>
          </a:p>
          <a:p>
            <a:pPr indent="-457189">
              <a:lnSpc>
                <a:spcPct val="150000"/>
              </a:lnSpc>
              <a:spcBef>
                <a:spcPts val="0"/>
              </a:spcBef>
              <a:buClr>
                <a:srgbClr val="000000"/>
              </a:buClr>
              <a:buSzPts val="1800"/>
              <a:buFont typeface="DFKai-SB"/>
              <a:buAutoNum type="arabicPeriod"/>
            </a:pPr>
            <a:r>
              <a:rPr lang="zh-TW" altLang="en-US" sz="2400" b="1" dirty="0">
                <a:solidFill>
                  <a:srgbClr val="000000"/>
                </a:solidFill>
                <a:latin typeface="DFKai-SB"/>
                <a:ea typeface="DFKai-SB"/>
                <a:sym typeface="DFKai-SB"/>
              </a:rPr>
              <a:t>文獻回顧</a:t>
            </a:r>
            <a:endParaRPr lang="en-US" altLang="zh-TW" sz="2400" b="1" dirty="0">
              <a:solidFill>
                <a:srgbClr val="000000"/>
              </a:solidFill>
              <a:latin typeface="DFKai-SB"/>
              <a:ea typeface="DFKai-SB"/>
              <a:sym typeface="DFKai-SB"/>
            </a:endParaRPr>
          </a:p>
          <a:p>
            <a:pPr indent="-457189">
              <a:lnSpc>
                <a:spcPct val="150000"/>
              </a:lnSpc>
              <a:spcBef>
                <a:spcPts val="0"/>
              </a:spcBef>
              <a:buClr>
                <a:srgbClr val="000000"/>
              </a:buClr>
              <a:buSzPts val="1800"/>
              <a:buFont typeface="DFKai-SB"/>
              <a:buAutoNum type="arabicPeriod"/>
            </a:pPr>
            <a:r>
              <a:rPr lang="zh-TW" altLang="en-US" sz="2400" b="1" dirty="0">
                <a:solidFill>
                  <a:srgbClr val="000000"/>
                </a:solidFill>
                <a:latin typeface="DFKai-SB"/>
                <a:ea typeface="DFKai-SB"/>
                <a:cs typeface="DFKai-SB"/>
                <a:sym typeface="DFKai-SB"/>
              </a:rPr>
              <a:t>系統設計</a:t>
            </a:r>
            <a:endParaRPr lang="en-US" altLang="zh-TW" sz="2400" b="1" dirty="0">
              <a:solidFill>
                <a:srgbClr val="000000"/>
              </a:solidFill>
              <a:latin typeface="DFKai-SB"/>
              <a:ea typeface="DFKai-SB"/>
              <a:cs typeface="DFKai-SB"/>
              <a:sym typeface="DFKai-SB"/>
            </a:endParaRPr>
          </a:p>
          <a:p>
            <a:pPr indent="-457189">
              <a:lnSpc>
                <a:spcPct val="150000"/>
              </a:lnSpc>
              <a:spcBef>
                <a:spcPts val="0"/>
              </a:spcBef>
              <a:buClr>
                <a:srgbClr val="000000"/>
              </a:buClr>
              <a:buSzPts val="1800"/>
              <a:buFont typeface="DFKai-SB"/>
              <a:buAutoNum type="arabicPeriod"/>
            </a:pPr>
            <a:r>
              <a:rPr lang="zh-TW" altLang="en-US" sz="2400" b="1" dirty="0">
                <a:solidFill>
                  <a:srgbClr val="000000"/>
                </a:solidFill>
                <a:latin typeface="DFKai-SB"/>
                <a:ea typeface="DFKai-SB"/>
                <a:cs typeface="DFKai-SB"/>
                <a:sym typeface="DFKai-SB"/>
              </a:rPr>
              <a:t>實驗與結果分析</a:t>
            </a:r>
          </a:p>
          <a:p>
            <a:pPr indent="-457189">
              <a:lnSpc>
                <a:spcPct val="150000"/>
              </a:lnSpc>
              <a:spcBef>
                <a:spcPts val="0"/>
              </a:spcBef>
              <a:buClr>
                <a:srgbClr val="000000"/>
              </a:buClr>
              <a:buSzPts val="1800"/>
              <a:buFont typeface="DFKai-SB"/>
              <a:buAutoNum type="arabicPeriod"/>
            </a:pPr>
            <a:r>
              <a:rPr lang="zh-TW" altLang="en-US" sz="2400" b="1" dirty="0">
                <a:solidFill>
                  <a:srgbClr val="000000"/>
                </a:solidFill>
                <a:latin typeface="DFKai-SB"/>
                <a:ea typeface="DFKai-SB"/>
                <a:cs typeface="DFKai-SB"/>
                <a:sym typeface="DFKai-SB"/>
              </a:rPr>
              <a:t>結論與未來研究</a:t>
            </a:r>
            <a:endParaRPr sz="2400" b="1" dirty="0">
              <a:solidFill>
                <a:srgbClr val="000000"/>
              </a:solidFill>
              <a:latin typeface="Arial"/>
              <a:ea typeface="Arial"/>
              <a:cs typeface="Arial"/>
              <a:sym typeface="Arial"/>
            </a:endParaRPr>
          </a:p>
          <a:p>
            <a:pPr marL="0" indent="0">
              <a:spcBef>
                <a:spcPts val="225"/>
              </a:spcBef>
              <a:spcAft>
                <a:spcPts val="0"/>
              </a:spcAft>
              <a:buNone/>
            </a:pPr>
            <a:endParaRPr sz="2400" dirty="0"/>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2</a:t>
            </a:fld>
            <a:endParaRPr lang="zh-TW"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遊戲的章節選擇</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cstate="print">
            <a:extLst>
              <a:ext uri="{28A0092B-C50C-407E-A947-70E740481C1C}">
                <a14:useLocalDpi xmlns:a14="http://schemas.microsoft.com/office/drawing/2010/main" val="0"/>
              </a:ext>
            </a:extLst>
          </a:blip>
          <a:srcRect/>
          <a:stretch/>
        </p:blipFill>
        <p:spPr>
          <a:xfrm>
            <a:off x="3955601" y="1560464"/>
            <a:ext cx="7680600" cy="4320338"/>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en-US" altLang="zh-TW" sz="2400" dirty="0">
                <a:solidFill>
                  <a:srgbClr val="000000"/>
                </a:solidFill>
                <a:latin typeface="DFKai-SB"/>
                <a:ea typeface="DFKai-SB"/>
                <a:cs typeface="DFKai-SB"/>
                <a:sym typeface="DFKai-SB"/>
              </a:rPr>
              <a:t>Git</a:t>
            </a:r>
            <a:r>
              <a:rPr lang="zh-TW" altLang="en-US" sz="2400" dirty="0">
                <a:solidFill>
                  <a:srgbClr val="000000"/>
                </a:solidFill>
                <a:latin typeface="DFKai-SB"/>
                <a:ea typeface="DFKai-SB"/>
                <a:cs typeface="DFKai-SB"/>
                <a:sym typeface="DFKai-SB"/>
              </a:rPr>
              <a:t>概念與指令被包含在這些關卡當中</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必須通過相應的關卡才能解鎖後續的關卡</a:t>
            </a: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遊戲介紹 </a:t>
            </a:r>
            <a:r>
              <a:rPr lang="en-US"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 </a:t>
            </a:r>
            <a:r>
              <a:rPr lang="zh-TW" altLang="en-US"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章節選擇</a:t>
            </a:r>
            <a:endParaRPr lang="en-US" altLang="zh-TW" sz="3200" b="1" dirty="0">
              <a:solidFill>
                <a:schemeClr val="bg1">
                  <a:lumMod val="10000"/>
                </a:schemeClr>
              </a:solidFill>
              <a:latin typeface="標楷體" panose="03000509000000000000" pitchFamily="65" charset="-120"/>
              <a:ea typeface="標楷體" panose="03000509000000000000" pitchFamily="65" charset="-120"/>
              <a:sym typeface="DFKai-SB"/>
            </a:endParaRPr>
          </a:p>
        </p:txBody>
      </p:sp>
    </p:spTree>
    <p:extLst>
      <p:ext uri="{BB962C8B-B14F-4D97-AF65-F5344CB8AC3E}">
        <p14:creationId xmlns:p14="http://schemas.microsoft.com/office/powerpoint/2010/main" val="8476124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遊戲的教學關卡</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cstate="print">
            <a:extLst>
              <a:ext uri="{28A0092B-C50C-407E-A947-70E740481C1C}">
                <a14:useLocalDpi xmlns:a14="http://schemas.microsoft.com/office/drawing/2010/main" val="0"/>
              </a:ext>
            </a:extLst>
          </a:blip>
          <a:srcRect/>
          <a:stretch/>
        </p:blipFill>
        <p:spPr>
          <a:xfrm>
            <a:off x="3955601" y="1560464"/>
            <a:ext cx="7680600" cy="4320337"/>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在正式開始第一關之前，學生首先會進入第</a:t>
            </a:r>
            <a:r>
              <a:rPr lang="en-US" altLang="zh-TW" sz="2400" dirty="0">
                <a:solidFill>
                  <a:srgbClr val="000000"/>
                </a:solidFill>
                <a:latin typeface="DFKai-SB"/>
                <a:ea typeface="DFKai-SB"/>
                <a:cs typeface="DFKai-SB"/>
                <a:sym typeface="DFKai-SB"/>
              </a:rPr>
              <a:t>0</a:t>
            </a:r>
            <a:r>
              <a:rPr lang="zh-TW" altLang="en-US" sz="2400" dirty="0">
                <a:solidFill>
                  <a:srgbClr val="000000"/>
                </a:solidFill>
                <a:latin typeface="DFKai-SB"/>
                <a:ea typeface="DFKai-SB"/>
                <a:cs typeface="DFKai-SB"/>
                <a:sym typeface="DFKai-SB"/>
              </a:rPr>
              <a:t>關</a:t>
            </a:r>
            <a:endParaRPr lang="en-US" altLang="zh-TW" sz="2400" dirty="0">
              <a:solidFill>
                <a:srgbClr val="000000"/>
              </a:solidFill>
              <a:latin typeface="DFKai-SB"/>
              <a:ea typeface="DFKai-SB"/>
              <a:cs typeface="DFKai-SB"/>
              <a:sym typeface="DFKai-SB"/>
            </a:endParaRP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解釋遊戲如何進行</a:t>
            </a:r>
          </a:p>
          <a:p>
            <a:pPr marL="342900" indent="-342900">
              <a:spcBef>
                <a:spcPts val="400"/>
              </a:spcBef>
              <a:spcAft>
                <a:spcPts val="400"/>
              </a:spcAft>
              <a:buClr>
                <a:srgbClr val="000000"/>
              </a:buClr>
              <a:buSzPts val="1800"/>
            </a:pPr>
            <a:endParaRPr lang="zh-TW" altLang="en-US" sz="2400" dirty="0">
              <a:solidFill>
                <a:srgbClr val="000000"/>
              </a:solidFill>
              <a:latin typeface="DFKai-SB"/>
              <a:ea typeface="DFKai-SB"/>
              <a:cs typeface="DFKai-SB"/>
              <a:sym typeface="DFKai-SB"/>
            </a:endParaRP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遊戲介紹 </a:t>
            </a:r>
            <a:r>
              <a:rPr lang="en-US"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 </a:t>
            </a:r>
            <a:r>
              <a:rPr lang="zh-TW" altLang="en-US"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教學</a:t>
            </a:r>
            <a:r>
              <a:rPr lang="zh-TW" altLang="en-US" sz="3200" b="1" dirty="0">
                <a:solidFill>
                  <a:schemeClr val="bg1">
                    <a:lumMod val="10000"/>
                  </a:schemeClr>
                </a:solidFill>
                <a:latin typeface="標楷體" panose="03000509000000000000" pitchFamily="65" charset="-120"/>
                <a:ea typeface="標楷體" panose="03000509000000000000" pitchFamily="65" charset="-120"/>
              </a:rPr>
              <a:t>關卡</a:t>
            </a:r>
            <a:endParaRPr lang="en-US" sz="3200" b="1" dirty="0">
              <a:solidFill>
                <a:schemeClr val="bg1">
                  <a:lumMod val="10000"/>
                </a:schemeClr>
              </a:solidFill>
              <a:latin typeface="標楷體" panose="03000509000000000000" pitchFamily="65" charset="-120"/>
              <a:ea typeface="標楷體" panose="03000509000000000000" pitchFamily="65" charset="-120"/>
              <a:sym typeface="DFKai-SB"/>
            </a:endParaRPr>
          </a:p>
        </p:txBody>
      </p:sp>
    </p:spTree>
    <p:extLst>
      <p:ext uri="{BB962C8B-B14F-4D97-AF65-F5344CB8AC3E}">
        <p14:creationId xmlns:p14="http://schemas.microsoft.com/office/powerpoint/2010/main" val="22524659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遊戲的各大區塊</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a:extLst>
              <a:ext uri="{28A0092B-C50C-407E-A947-70E740481C1C}">
                <a14:useLocalDpi xmlns:a14="http://schemas.microsoft.com/office/drawing/2010/main" val="0"/>
              </a:ext>
            </a:extLst>
          </a:blip>
          <a:srcRect/>
          <a:stretch/>
        </p:blipFill>
        <p:spPr>
          <a:xfrm>
            <a:off x="3955601" y="1894357"/>
            <a:ext cx="7680600" cy="3652551"/>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indent="-457189">
              <a:spcBef>
                <a:spcPts val="300"/>
              </a:spcBef>
              <a:spcAft>
                <a:spcPts val="300"/>
              </a:spcAft>
              <a:buClr>
                <a:srgbClr val="000000"/>
              </a:buClr>
              <a:buSzPts val="1800"/>
              <a:buFont typeface="+mj-lt"/>
              <a:buAutoNum type="arabicPeriod"/>
            </a:pPr>
            <a:r>
              <a:rPr lang="zh-TW" altLang="en-US" sz="2400" dirty="0">
                <a:solidFill>
                  <a:srgbClr val="000000"/>
                </a:solidFill>
                <a:latin typeface="DFKai-SB"/>
                <a:ea typeface="DFKai-SB"/>
                <a:cs typeface="DFKai-SB"/>
                <a:sym typeface="DFKai-SB"/>
              </a:rPr>
              <a:t>關卡的簡述及關卡的提示開啟鈕</a:t>
            </a:r>
          </a:p>
          <a:p>
            <a:pPr indent="-457189">
              <a:spcBef>
                <a:spcPts val="300"/>
              </a:spcBef>
              <a:spcAft>
                <a:spcPts val="300"/>
              </a:spcAft>
              <a:buClr>
                <a:srgbClr val="000000"/>
              </a:buClr>
              <a:buSzPts val="1800"/>
              <a:buFont typeface="+mj-lt"/>
              <a:buAutoNum type="arabicPeriod"/>
            </a:pPr>
            <a:r>
              <a:rPr lang="zh-TW" altLang="en-US" sz="2400" dirty="0">
                <a:solidFill>
                  <a:srgbClr val="000000"/>
                </a:solidFill>
                <a:latin typeface="DFKai-SB"/>
                <a:ea typeface="DFKai-SB"/>
                <a:cs typeface="DFKai-SB"/>
                <a:sym typeface="DFKai-SB"/>
              </a:rPr>
              <a:t>關卡的任務目標</a:t>
            </a:r>
          </a:p>
          <a:p>
            <a:pPr indent="-457189">
              <a:spcBef>
                <a:spcPts val="300"/>
              </a:spcBef>
              <a:spcAft>
                <a:spcPts val="300"/>
              </a:spcAft>
              <a:buClr>
                <a:srgbClr val="000000"/>
              </a:buClr>
              <a:buSzPts val="1800"/>
              <a:buFont typeface="+mj-lt"/>
              <a:buAutoNum type="arabicPeriod"/>
            </a:pPr>
            <a:r>
              <a:rPr lang="zh-TW" altLang="en-US" sz="2400" dirty="0">
                <a:solidFill>
                  <a:srgbClr val="000000"/>
                </a:solidFill>
                <a:latin typeface="DFKai-SB"/>
                <a:ea typeface="DFKai-SB"/>
                <a:cs typeface="DFKai-SB"/>
                <a:sym typeface="DFKai-SB"/>
              </a:rPr>
              <a:t>檔案操作區塊</a:t>
            </a:r>
          </a:p>
          <a:p>
            <a:pPr indent="-457189">
              <a:spcBef>
                <a:spcPts val="300"/>
              </a:spcBef>
              <a:spcAft>
                <a:spcPts val="300"/>
              </a:spcAft>
              <a:buClr>
                <a:srgbClr val="000000"/>
              </a:buClr>
              <a:buSzPts val="1800"/>
              <a:buFont typeface="+mj-lt"/>
              <a:buAutoNum type="arabicPeriod"/>
            </a:pPr>
            <a:r>
              <a:rPr lang="en-US" altLang="zh-TW" sz="2400" dirty="0">
                <a:solidFill>
                  <a:srgbClr val="000000"/>
                </a:solidFill>
                <a:latin typeface="DFKai-SB"/>
                <a:ea typeface="DFKai-SB"/>
                <a:cs typeface="DFKai-SB"/>
                <a:sym typeface="DFKai-SB"/>
              </a:rPr>
              <a:t>Git</a:t>
            </a:r>
            <a:r>
              <a:rPr lang="zh-TW" altLang="en-US" sz="2400" dirty="0">
                <a:solidFill>
                  <a:srgbClr val="000000"/>
                </a:solidFill>
                <a:latin typeface="DFKai-SB"/>
                <a:ea typeface="DFKai-SB"/>
                <a:cs typeface="DFKai-SB"/>
                <a:sym typeface="DFKai-SB"/>
              </a:rPr>
              <a:t>命令輸入介面</a:t>
            </a:r>
          </a:p>
          <a:p>
            <a:pPr indent="-457189">
              <a:spcBef>
                <a:spcPts val="300"/>
              </a:spcBef>
              <a:spcAft>
                <a:spcPts val="300"/>
              </a:spcAft>
              <a:buClr>
                <a:srgbClr val="000000"/>
              </a:buClr>
              <a:buSzPts val="1800"/>
              <a:buFont typeface="+mj-lt"/>
              <a:buAutoNum type="arabicPeriod"/>
            </a:pPr>
            <a:r>
              <a:rPr lang="en-US" altLang="zh-TW" sz="2400" dirty="0">
                <a:solidFill>
                  <a:srgbClr val="000000"/>
                </a:solidFill>
                <a:latin typeface="DFKai-SB"/>
                <a:ea typeface="DFKai-SB"/>
                <a:cs typeface="DFKai-SB"/>
                <a:sym typeface="DFKai-SB"/>
              </a:rPr>
              <a:t>Git</a:t>
            </a:r>
            <a:r>
              <a:rPr lang="zh-TW" altLang="en-US" sz="2400" dirty="0">
                <a:solidFill>
                  <a:srgbClr val="000000"/>
                </a:solidFill>
                <a:latin typeface="DFKai-SB"/>
                <a:ea typeface="DFKai-SB"/>
                <a:cs typeface="DFKai-SB"/>
                <a:sym typeface="DFKai-SB"/>
              </a:rPr>
              <a:t>的視覺化顯示區塊</a:t>
            </a:r>
            <a:endParaRPr lang="en-US" altLang="zh-TW" sz="2400" dirty="0">
              <a:solidFill>
                <a:srgbClr val="000000"/>
              </a:solidFill>
              <a:latin typeface="DFKai-SB"/>
              <a:ea typeface="DFKai-SB"/>
              <a:cs typeface="DFKai-SB"/>
              <a:sym typeface="DFKai-SB"/>
            </a:endParaRPr>
          </a:p>
          <a:p>
            <a:pPr indent="-457189">
              <a:spcBef>
                <a:spcPts val="300"/>
              </a:spcBef>
              <a:spcAft>
                <a:spcPts val="300"/>
              </a:spcAft>
              <a:buClr>
                <a:srgbClr val="000000"/>
              </a:buClr>
              <a:buSzPts val="1800"/>
              <a:buFont typeface="+mj-lt"/>
              <a:buAutoNum type="arabicPeriod"/>
            </a:pPr>
            <a:r>
              <a:rPr lang="zh-TW" altLang="en-US" sz="2400" dirty="0">
                <a:solidFill>
                  <a:srgbClr val="000000"/>
                </a:solidFill>
                <a:latin typeface="DFKai-SB"/>
                <a:ea typeface="DFKai-SB"/>
                <a:cs typeface="DFKai-SB"/>
                <a:sym typeface="DFKai-SB"/>
              </a:rPr>
              <a:t>與關卡相關的</a:t>
            </a:r>
            <a:r>
              <a:rPr lang="en-US" altLang="zh-TW" sz="2400" dirty="0">
                <a:solidFill>
                  <a:srgbClr val="000000"/>
                </a:solidFill>
                <a:latin typeface="DFKai-SB"/>
                <a:ea typeface="DFKai-SB"/>
                <a:cs typeface="DFKai-SB"/>
                <a:sym typeface="DFKai-SB"/>
              </a:rPr>
              <a:t>Git</a:t>
            </a:r>
            <a:r>
              <a:rPr lang="zh-TW" altLang="en-US" sz="2400" dirty="0">
                <a:solidFill>
                  <a:srgbClr val="000000"/>
                </a:solidFill>
                <a:latin typeface="DFKai-SB"/>
                <a:ea typeface="DFKai-SB"/>
                <a:cs typeface="DFKai-SB"/>
                <a:sym typeface="DFKai-SB"/>
              </a:rPr>
              <a:t>指令提示卡片</a:t>
            </a:r>
            <a:endParaRPr lang="en-US" altLang="zh-TW" sz="2400" dirty="0">
              <a:solidFill>
                <a:srgbClr val="000000"/>
              </a:solidFill>
              <a:latin typeface="DFKai-SB"/>
              <a:ea typeface="DFKai-SB"/>
              <a:cs typeface="DFKai-SB"/>
              <a:sym typeface="DFKai-SB"/>
            </a:endParaRPr>
          </a:p>
          <a:p>
            <a:pPr indent="-457189">
              <a:spcBef>
                <a:spcPts val="300"/>
              </a:spcBef>
              <a:spcAft>
                <a:spcPts val="300"/>
              </a:spcAft>
              <a:buClr>
                <a:srgbClr val="000000"/>
              </a:buClr>
              <a:buSzPts val="1800"/>
              <a:buFont typeface="+mj-lt"/>
              <a:buAutoNum type="arabicPeriod"/>
            </a:pPr>
            <a:endParaRPr lang="zh-TW" altLang="en-US" sz="2400" dirty="0">
              <a:solidFill>
                <a:srgbClr val="000000"/>
              </a:solidFill>
              <a:latin typeface="DFKai-SB"/>
              <a:ea typeface="DFKai-SB"/>
              <a:cs typeface="DFKai-SB"/>
              <a:sym typeface="DFKai-SB"/>
            </a:endParaRP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遊戲介紹 </a:t>
            </a:r>
            <a:r>
              <a:rPr lang="en-US" altLang="zh-TW" sz="3200" b="1" dirty="0">
                <a:solidFill>
                  <a:schemeClr val="bg1">
                    <a:lumMod val="10000"/>
                  </a:schemeClr>
                </a:solidFill>
                <a:latin typeface="DFKai-SB"/>
                <a:ea typeface="DFKai-SB"/>
                <a:cs typeface="DFKai-SB"/>
                <a:sym typeface="DFKai-SB"/>
              </a:rPr>
              <a:t>– </a:t>
            </a:r>
            <a:r>
              <a:rPr lang="zh-TW" altLang="en-US" sz="3200" b="1" dirty="0">
                <a:solidFill>
                  <a:schemeClr val="bg1">
                    <a:lumMod val="10000"/>
                  </a:schemeClr>
                </a:solidFill>
                <a:latin typeface="DFKai-SB"/>
                <a:ea typeface="DFKai-SB"/>
                <a:cs typeface="DFKai-SB"/>
                <a:sym typeface="DFKai-SB"/>
              </a:rPr>
              <a:t>介面區塊</a:t>
            </a:r>
            <a:endParaRPr lang="en-US" sz="3200" b="1" dirty="0">
              <a:solidFill>
                <a:schemeClr val="bg1">
                  <a:lumMod val="10000"/>
                </a:schemeClr>
              </a:solidFill>
              <a:latin typeface="DFKai-SB"/>
              <a:ea typeface="DFKai-SB"/>
              <a:sym typeface="DFKai-SB"/>
            </a:endParaRPr>
          </a:p>
        </p:txBody>
      </p:sp>
    </p:spTree>
    <p:extLst>
      <p:ext uri="{BB962C8B-B14F-4D97-AF65-F5344CB8AC3E}">
        <p14:creationId xmlns:p14="http://schemas.microsoft.com/office/powerpoint/2010/main" val="18662922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遊戲關卡的任務說明</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cstate="print">
            <a:extLst>
              <a:ext uri="{28A0092B-C50C-407E-A947-70E740481C1C}">
                <a14:useLocalDpi xmlns:a14="http://schemas.microsoft.com/office/drawing/2010/main" val="0"/>
              </a:ext>
            </a:extLst>
          </a:blip>
          <a:srcRect/>
          <a:stretch/>
        </p:blipFill>
        <p:spPr>
          <a:xfrm>
            <a:off x="3955601" y="1560464"/>
            <a:ext cx="7680600" cy="4320338"/>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每個關卡都有提出問題情境與對應的指令</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指導教學解說指令的概念與使用時機並提出任務目標</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學生參考指示與指令卡片完成任務目標</a:t>
            </a: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遊戲介紹 </a:t>
            </a:r>
            <a:r>
              <a:rPr lang="en-US" altLang="zh-TW" sz="3200" b="1" dirty="0">
                <a:solidFill>
                  <a:schemeClr val="bg1">
                    <a:lumMod val="10000"/>
                  </a:schemeClr>
                </a:solidFill>
                <a:latin typeface="DFKai-SB"/>
                <a:ea typeface="DFKai-SB"/>
                <a:cs typeface="DFKai-SB"/>
                <a:sym typeface="DFKai-SB"/>
              </a:rPr>
              <a:t>– </a:t>
            </a:r>
            <a:r>
              <a:rPr lang="zh-TW" altLang="en-US" sz="3200" b="1" dirty="0">
                <a:solidFill>
                  <a:schemeClr val="bg1">
                    <a:lumMod val="10000"/>
                  </a:schemeClr>
                </a:solidFill>
                <a:latin typeface="DFKai-SB"/>
                <a:ea typeface="DFKai-SB"/>
                <a:cs typeface="DFKai-SB"/>
                <a:sym typeface="DFKai-SB"/>
              </a:rPr>
              <a:t>遊戲關卡介面</a:t>
            </a:r>
            <a:endParaRPr lang="en-US" sz="3200" b="1" dirty="0">
              <a:solidFill>
                <a:schemeClr val="bg1">
                  <a:lumMod val="10000"/>
                </a:schemeClr>
              </a:solidFill>
              <a:latin typeface="DFKai-SB"/>
              <a:ea typeface="DFKai-SB"/>
              <a:sym typeface="DFKai-SB"/>
            </a:endParaRPr>
          </a:p>
        </p:txBody>
      </p:sp>
    </p:spTree>
    <p:extLst>
      <p:ext uri="{BB962C8B-B14F-4D97-AF65-F5344CB8AC3E}">
        <p14:creationId xmlns:p14="http://schemas.microsoft.com/office/powerpoint/2010/main" val="19049563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遊戲的通關畫面</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a:extLst>
              <a:ext uri="{28A0092B-C50C-407E-A947-70E740481C1C}">
                <a14:useLocalDpi xmlns:a14="http://schemas.microsoft.com/office/drawing/2010/main" val="0"/>
              </a:ext>
            </a:extLst>
          </a:blip>
          <a:srcRect/>
          <a:stretch/>
        </p:blipFill>
        <p:spPr>
          <a:xfrm>
            <a:off x="3955601" y="1560464"/>
            <a:ext cx="7680600" cy="4320337"/>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完成後顯示耗費時間與輸入的指令數量</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達成特定目標彈出成就</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關卡排行榜</a:t>
            </a: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遊戲介紹 </a:t>
            </a:r>
            <a:r>
              <a:rPr lang="en-US" altLang="zh-TW" sz="3200" b="1" dirty="0">
                <a:solidFill>
                  <a:schemeClr val="bg1">
                    <a:lumMod val="10000"/>
                  </a:schemeClr>
                </a:solidFill>
                <a:latin typeface="DFKai-SB"/>
                <a:ea typeface="DFKai-SB"/>
                <a:cs typeface="DFKai-SB"/>
                <a:sym typeface="DFKai-SB"/>
              </a:rPr>
              <a:t>– </a:t>
            </a:r>
            <a:r>
              <a:rPr lang="zh-TW" altLang="en-US" sz="3200" b="1" dirty="0">
                <a:solidFill>
                  <a:schemeClr val="bg1">
                    <a:lumMod val="10000"/>
                  </a:schemeClr>
                </a:solidFill>
                <a:latin typeface="DFKai-SB"/>
                <a:ea typeface="DFKai-SB"/>
                <a:cs typeface="DFKai-SB"/>
                <a:sym typeface="DFKai-SB"/>
              </a:rPr>
              <a:t>通過關卡</a:t>
            </a:r>
            <a:endParaRPr lang="en-US" sz="3200" b="1" dirty="0">
              <a:solidFill>
                <a:schemeClr val="bg1">
                  <a:lumMod val="10000"/>
                </a:schemeClr>
              </a:solidFill>
              <a:latin typeface="DFKai-SB"/>
              <a:ea typeface="DFKai-SB"/>
              <a:sym typeface="DFKai-SB"/>
            </a:endParaRPr>
          </a:p>
        </p:txBody>
      </p:sp>
    </p:spTree>
    <p:extLst>
      <p:ext uri="{BB962C8B-B14F-4D97-AF65-F5344CB8AC3E}">
        <p14:creationId xmlns:p14="http://schemas.microsoft.com/office/powerpoint/2010/main" val="35140660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關卡四的排行榜</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a:extLst>
              <a:ext uri="{28A0092B-C50C-407E-A947-70E740481C1C}">
                <a14:useLocalDpi xmlns:a14="http://schemas.microsoft.com/office/drawing/2010/main" val="0"/>
              </a:ext>
            </a:extLst>
          </a:blip>
          <a:srcRect/>
          <a:stretch/>
        </p:blipFill>
        <p:spPr>
          <a:xfrm>
            <a:off x="3959282" y="1560464"/>
            <a:ext cx="7673236" cy="4320337"/>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根據學生通關資料排名</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花費時間與指令行數較少的排前</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學生可以知曉是否有更佳解的可能性</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刺激學生競爭並做更多嘗試</a:t>
            </a: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遊戲系統 </a:t>
            </a:r>
            <a:r>
              <a:rPr lang="en-US" altLang="zh-TW" sz="3200" b="1" dirty="0">
                <a:solidFill>
                  <a:schemeClr val="bg1">
                    <a:lumMod val="10000"/>
                  </a:schemeClr>
                </a:solidFill>
                <a:latin typeface="DFKai-SB"/>
                <a:ea typeface="DFKai-SB"/>
                <a:cs typeface="DFKai-SB"/>
                <a:sym typeface="DFKai-SB"/>
              </a:rPr>
              <a:t>– </a:t>
            </a:r>
            <a:r>
              <a:rPr lang="zh-TW" altLang="en-US" sz="3200" b="1" dirty="0">
                <a:solidFill>
                  <a:schemeClr val="bg1">
                    <a:lumMod val="10000"/>
                  </a:schemeClr>
                </a:solidFill>
                <a:latin typeface="DFKai-SB"/>
                <a:ea typeface="DFKai-SB"/>
                <a:cs typeface="DFKai-SB"/>
                <a:sym typeface="DFKai-SB"/>
              </a:rPr>
              <a:t>關卡排行榜</a:t>
            </a:r>
            <a:endParaRPr lang="en-US" sz="3200" b="1" dirty="0">
              <a:solidFill>
                <a:schemeClr val="bg1">
                  <a:lumMod val="10000"/>
                </a:schemeClr>
              </a:solidFill>
              <a:latin typeface="DFKai-SB"/>
              <a:ea typeface="DFKai-SB"/>
              <a:sym typeface="DFKai-SB"/>
            </a:endParaRPr>
          </a:p>
        </p:txBody>
      </p:sp>
    </p:spTree>
    <p:extLst>
      <p:ext uri="{BB962C8B-B14F-4D97-AF65-F5344CB8AC3E}">
        <p14:creationId xmlns:p14="http://schemas.microsoft.com/office/powerpoint/2010/main" val="18482903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遊戲總排行榜</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cstate="print">
            <a:extLst>
              <a:ext uri="{28A0092B-C50C-407E-A947-70E740481C1C}">
                <a14:useLocalDpi xmlns:a14="http://schemas.microsoft.com/office/drawing/2010/main" val="0"/>
              </a:ext>
            </a:extLst>
          </a:blip>
          <a:srcRect/>
          <a:stretch/>
        </p:blipFill>
        <p:spPr>
          <a:xfrm>
            <a:off x="3955601" y="1560464"/>
            <a:ext cx="7680599" cy="4320337"/>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根據遊戲關卡獲得的點數排名</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點數根據通過關卡數與成就數量決定</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提昇課堂中的學習參與度</a:t>
            </a: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遊戲系統 </a:t>
            </a:r>
            <a:r>
              <a:rPr lang="en-US" altLang="zh-TW" sz="3200" b="1" dirty="0">
                <a:solidFill>
                  <a:schemeClr val="bg1">
                    <a:lumMod val="10000"/>
                  </a:schemeClr>
                </a:solidFill>
                <a:latin typeface="DFKai-SB"/>
                <a:ea typeface="DFKai-SB"/>
                <a:cs typeface="DFKai-SB"/>
                <a:sym typeface="DFKai-SB"/>
              </a:rPr>
              <a:t>– </a:t>
            </a:r>
            <a:r>
              <a:rPr lang="zh-TW" altLang="en-US" sz="3200" b="1" dirty="0">
                <a:solidFill>
                  <a:schemeClr val="bg1">
                    <a:lumMod val="10000"/>
                  </a:schemeClr>
                </a:solidFill>
                <a:latin typeface="DFKai-SB"/>
                <a:ea typeface="DFKai-SB"/>
                <a:cs typeface="DFKai-SB"/>
                <a:sym typeface="DFKai-SB"/>
              </a:rPr>
              <a:t>總排行榜</a:t>
            </a:r>
            <a:endParaRPr lang="en-US" sz="3200" b="1" dirty="0">
              <a:solidFill>
                <a:schemeClr val="bg1">
                  <a:lumMod val="10000"/>
                </a:schemeClr>
              </a:solidFill>
              <a:latin typeface="DFKai-SB"/>
              <a:ea typeface="DFKai-SB"/>
              <a:sym typeface="DFKai-SB"/>
            </a:endParaRPr>
          </a:p>
        </p:txBody>
      </p:sp>
    </p:spTree>
    <p:extLst>
      <p:ext uri="{BB962C8B-B14F-4D97-AF65-F5344CB8AC3E}">
        <p14:creationId xmlns:p14="http://schemas.microsoft.com/office/powerpoint/2010/main" val="32926829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成就獲得畫面</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cstate="print">
            <a:extLst>
              <a:ext uri="{28A0092B-C50C-407E-A947-70E740481C1C}">
                <a14:useLocalDpi xmlns:a14="http://schemas.microsoft.com/office/drawing/2010/main" val="0"/>
              </a:ext>
            </a:extLst>
          </a:blip>
          <a:srcRect/>
          <a:stretch/>
        </p:blipFill>
        <p:spPr>
          <a:xfrm>
            <a:off x="3955601" y="1560464"/>
            <a:ext cx="7680599" cy="4320336"/>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象徵玩家的功績，視覺化的成就本身就代表一種獎勵</a:t>
            </a:r>
            <a:endParaRPr lang="en-US" altLang="zh-TW" sz="2400" dirty="0">
              <a:solidFill>
                <a:srgbClr val="000000"/>
              </a:solidFill>
              <a:latin typeface="DFKai-SB"/>
              <a:ea typeface="DFKai-SB"/>
              <a:cs typeface="DFKai-SB"/>
              <a:sym typeface="DFKai-SB"/>
            </a:endParaRP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獲得成就的學生除了可以蒐集到獎章以外也能獲得一定量的點數</a:t>
            </a:r>
            <a:endParaRPr lang="en-US" altLang="zh-TW" sz="2400" dirty="0">
              <a:solidFill>
                <a:srgbClr val="000000"/>
              </a:solidFill>
              <a:latin typeface="DFKai-SB"/>
              <a:ea typeface="DFKai-SB"/>
              <a:cs typeface="DFKai-SB"/>
              <a:sym typeface="DFKai-SB"/>
            </a:endParaRPr>
          </a:p>
          <a:p>
            <a:pPr marL="342900" indent="-342900">
              <a:spcBef>
                <a:spcPts val="400"/>
              </a:spcBef>
              <a:spcAft>
                <a:spcPts val="400"/>
              </a:spcAft>
              <a:buClr>
                <a:srgbClr val="000000"/>
              </a:buClr>
              <a:buSzPts val="1800"/>
            </a:pPr>
            <a:endParaRPr lang="zh-TW" altLang="en-US" sz="2400" dirty="0">
              <a:solidFill>
                <a:srgbClr val="000000"/>
              </a:solidFill>
              <a:latin typeface="DFKai-SB"/>
              <a:ea typeface="DFKai-SB"/>
              <a:cs typeface="DFKai-SB"/>
              <a:sym typeface="DFKai-SB"/>
            </a:endParaRP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遊戲系統 </a:t>
            </a:r>
            <a:r>
              <a:rPr lang="en-US" altLang="zh-TW" sz="3200" b="1" dirty="0">
                <a:solidFill>
                  <a:schemeClr val="bg1">
                    <a:lumMod val="10000"/>
                  </a:schemeClr>
                </a:solidFill>
                <a:latin typeface="DFKai-SB"/>
                <a:ea typeface="DFKai-SB"/>
                <a:cs typeface="DFKai-SB"/>
                <a:sym typeface="DFKai-SB"/>
              </a:rPr>
              <a:t>– </a:t>
            </a:r>
            <a:r>
              <a:rPr lang="zh-TW" altLang="en-US" sz="3200" b="1" dirty="0">
                <a:solidFill>
                  <a:schemeClr val="bg1">
                    <a:lumMod val="10000"/>
                  </a:schemeClr>
                </a:solidFill>
                <a:latin typeface="DFKai-SB"/>
                <a:ea typeface="DFKai-SB"/>
                <a:cs typeface="DFKai-SB"/>
                <a:sym typeface="DFKai-SB"/>
              </a:rPr>
              <a:t>成就獲得</a:t>
            </a:r>
            <a:endParaRPr lang="en-US" sz="3200" b="1" dirty="0">
              <a:solidFill>
                <a:schemeClr val="bg1">
                  <a:lumMod val="10000"/>
                </a:schemeClr>
              </a:solidFill>
              <a:latin typeface="DFKai-SB"/>
              <a:ea typeface="DFKai-SB"/>
              <a:sym typeface="DFKai-SB"/>
            </a:endParaRPr>
          </a:p>
        </p:txBody>
      </p:sp>
    </p:spTree>
    <p:extLst>
      <p:ext uri="{BB962C8B-B14F-4D97-AF65-F5344CB8AC3E}">
        <p14:creationId xmlns:p14="http://schemas.microsoft.com/office/powerpoint/2010/main" val="23782218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成就閱覽畫面</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cstate="print">
            <a:extLst>
              <a:ext uri="{28A0092B-C50C-407E-A947-70E740481C1C}">
                <a14:useLocalDpi xmlns:a14="http://schemas.microsoft.com/office/drawing/2010/main" val="0"/>
              </a:ext>
            </a:extLst>
          </a:blip>
          <a:srcRect/>
          <a:stretch/>
        </p:blipFill>
        <p:spPr>
          <a:xfrm>
            <a:off x="3955602" y="1560464"/>
            <a:ext cx="7680597" cy="4320336"/>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激勵學生嘗試以進行更多練習</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學生可以通過敘述了解如何達成</a:t>
            </a: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包含簡單有趣至較花費心力的</a:t>
            </a: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遊戲系統 </a:t>
            </a:r>
            <a:r>
              <a:rPr lang="en-US" altLang="zh-TW" sz="3200" b="1" dirty="0">
                <a:solidFill>
                  <a:schemeClr val="bg1">
                    <a:lumMod val="10000"/>
                  </a:schemeClr>
                </a:solidFill>
                <a:latin typeface="DFKai-SB"/>
                <a:ea typeface="DFKai-SB"/>
                <a:cs typeface="DFKai-SB"/>
                <a:sym typeface="DFKai-SB"/>
              </a:rPr>
              <a:t>– </a:t>
            </a:r>
            <a:r>
              <a:rPr lang="zh-TW" altLang="en-US" sz="3200" b="1" dirty="0">
                <a:solidFill>
                  <a:schemeClr val="bg1">
                    <a:lumMod val="10000"/>
                  </a:schemeClr>
                </a:solidFill>
                <a:latin typeface="DFKai-SB"/>
                <a:ea typeface="DFKai-SB"/>
                <a:cs typeface="DFKai-SB"/>
                <a:sym typeface="DFKai-SB"/>
              </a:rPr>
              <a:t>成就收集</a:t>
            </a:r>
            <a:endParaRPr lang="en-US" sz="3200" b="1" dirty="0">
              <a:solidFill>
                <a:schemeClr val="bg1">
                  <a:lumMod val="10000"/>
                </a:schemeClr>
              </a:solidFill>
              <a:latin typeface="DFKai-SB"/>
              <a:ea typeface="DFKai-SB"/>
              <a:sym typeface="DFKai-SB"/>
            </a:endParaRPr>
          </a:p>
        </p:txBody>
      </p:sp>
    </p:spTree>
    <p:extLst>
      <p:ext uri="{BB962C8B-B14F-4D97-AF65-F5344CB8AC3E}">
        <p14:creationId xmlns:p14="http://schemas.microsoft.com/office/powerpoint/2010/main" val="41808032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進階關卡畫面</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a:extLst>
              <a:ext uri="{28A0092B-C50C-407E-A947-70E740481C1C}">
                <a14:useLocalDpi xmlns:a14="http://schemas.microsoft.com/office/drawing/2010/main" val="0"/>
              </a:ext>
            </a:extLst>
          </a:blip>
          <a:srcRect/>
          <a:stretch/>
        </p:blipFill>
        <p:spPr>
          <a:xfrm>
            <a:off x="3955602" y="1652227"/>
            <a:ext cx="7680597" cy="4136809"/>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為強化學生的學習成果所設計</a:t>
            </a:r>
            <a:endParaRPr lang="en-US" altLang="zh-TW" sz="2400" dirty="0">
              <a:solidFill>
                <a:srgbClr val="000000"/>
              </a:solidFill>
              <a:latin typeface="DFKai-SB"/>
              <a:ea typeface="DFKai-SB"/>
              <a:cs typeface="DFKai-SB"/>
              <a:sym typeface="DFKai-SB"/>
            </a:endParaRPr>
          </a:p>
          <a:p>
            <a:pPr marL="342900" indent="-342900">
              <a:spcBef>
                <a:spcPts val="400"/>
              </a:spcBef>
              <a:spcAft>
                <a:spcPts val="400"/>
              </a:spcAft>
              <a:buClr>
                <a:srgbClr val="000000"/>
              </a:buClr>
              <a:buSzPts val="1800"/>
            </a:pPr>
            <a:r>
              <a:rPr lang="zh-TW" altLang="en-US" sz="2400" dirty="0">
                <a:solidFill>
                  <a:srgbClr val="000000"/>
                </a:solidFill>
                <a:latin typeface="DFKai-SB"/>
                <a:ea typeface="DFKai-SB"/>
                <a:cs typeface="DFKai-SB"/>
                <a:sym typeface="DFKai-SB"/>
              </a:rPr>
              <a:t>玩家在團隊中扮演開發中專案的開發者，要在修復</a:t>
            </a:r>
            <a:r>
              <a:rPr lang="en-US" altLang="zh-TW" sz="2400" dirty="0">
                <a:solidFill>
                  <a:srgbClr val="000000"/>
                </a:solidFill>
                <a:latin typeface="DFKai-SB"/>
                <a:ea typeface="DFKai-SB"/>
                <a:cs typeface="DFKai-SB"/>
                <a:sym typeface="DFKai-SB"/>
              </a:rPr>
              <a:t>bug</a:t>
            </a:r>
            <a:r>
              <a:rPr lang="zh-TW" altLang="en-US" sz="2400" dirty="0">
                <a:solidFill>
                  <a:srgbClr val="000000"/>
                </a:solidFill>
                <a:latin typeface="DFKai-SB"/>
                <a:ea typeface="DFKai-SB"/>
                <a:cs typeface="DFKai-SB"/>
                <a:sym typeface="DFKai-SB"/>
              </a:rPr>
              <a:t>的同時與他人和合作開發新功能</a:t>
            </a: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遊戲系統 </a:t>
            </a:r>
            <a:r>
              <a:rPr lang="en-US" altLang="zh-TW" sz="3200" b="1" dirty="0">
                <a:solidFill>
                  <a:schemeClr val="bg1">
                    <a:lumMod val="10000"/>
                  </a:schemeClr>
                </a:solidFill>
                <a:latin typeface="DFKai-SB"/>
                <a:ea typeface="DFKai-SB"/>
                <a:cs typeface="DFKai-SB"/>
                <a:sym typeface="DFKai-SB"/>
              </a:rPr>
              <a:t>– </a:t>
            </a:r>
            <a:r>
              <a:rPr lang="zh-TW" altLang="en-US" sz="3200" b="1" dirty="0">
                <a:solidFill>
                  <a:schemeClr val="bg1">
                    <a:lumMod val="10000"/>
                  </a:schemeClr>
                </a:solidFill>
                <a:latin typeface="DFKai-SB"/>
                <a:ea typeface="DFKai-SB"/>
                <a:cs typeface="DFKai-SB"/>
                <a:sym typeface="DFKai-SB"/>
              </a:rPr>
              <a:t>進階關卡</a:t>
            </a:r>
            <a:endParaRPr lang="en-US" sz="3200" b="1" dirty="0">
              <a:solidFill>
                <a:schemeClr val="bg1">
                  <a:lumMod val="10000"/>
                </a:schemeClr>
              </a:solidFill>
              <a:latin typeface="DFKai-SB"/>
              <a:ea typeface="DFKai-SB"/>
              <a:sym typeface="DFKai-SB"/>
            </a:endParaRPr>
          </a:p>
        </p:txBody>
      </p:sp>
    </p:spTree>
    <p:extLst>
      <p:ext uri="{BB962C8B-B14F-4D97-AF65-F5344CB8AC3E}">
        <p14:creationId xmlns:p14="http://schemas.microsoft.com/office/powerpoint/2010/main" val="3653930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0"/>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marL="609585">
              <a:spcBef>
                <a:spcPts val="225"/>
              </a:spcBef>
              <a:spcAft>
                <a:spcPts val="0"/>
              </a:spcAft>
            </a:pPr>
            <a:r>
              <a:rPr lang="zh-TW" altLang="en-US" sz="3200" b="1" dirty="0">
                <a:solidFill>
                  <a:srgbClr val="000000"/>
                </a:solidFill>
                <a:latin typeface="DFKai-SB"/>
                <a:ea typeface="DFKai-SB"/>
                <a:cs typeface="DFKai-SB"/>
                <a:sym typeface="DFKai-SB"/>
              </a:rPr>
              <a:t>背景</a:t>
            </a:r>
            <a:endParaRPr sz="3200" b="1" dirty="0">
              <a:solidFill>
                <a:srgbClr val="000000"/>
              </a:solidFill>
              <a:latin typeface="DFKai-SB"/>
              <a:ea typeface="DFKai-SB"/>
              <a:cs typeface="DFKai-SB"/>
              <a:sym typeface="DFKai-SB"/>
            </a:endParaRPr>
          </a:p>
        </p:txBody>
      </p:sp>
      <p:sp>
        <p:nvSpPr>
          <p:cNvPr id="187" name="Google Shape;187;p30"/>
          <p:cNvSpPr txBox="1">
            <a:spLocks noGrp="1"/>
          </p:cNvSpPr>
          <p:nvPr>
            <p:ph type="body" idx="1"/>
          </p:nvPr>
        </p:nvSpPr>
        <p:spPr>
          <a:xfrm>
            <a:off x="624417" y="1773239"/>
            <a:ext cx="10972800" cy="4827600"/>
          </a:xfrm>
          <a:prstGeom prst="rect">
            <a:avLst/>
          </a:prstGeom>
        </p:spPr>
        <p:txBody>
          <a:bodyPr spcFirstLastPara="1" vert="horz" wrap="square" lIns="121900" tIns="60933" rIns="121900" bIns="60933" numCol="1" anchor="t" anchorCtr="0" compatLnSpc="1">
            <a:prstTxWarp prst="textNoShape">
              <a:avLst/>
            </a:prstTxWarp>
            <a:noAutofit/>
          </a:bodyPr>
          <a:lstStyle/>
          <a:p>
            <a:pPr marL="745048" indent="-609585">
              <a:buClr>
                <a:srgbClr val="000000"/>
              </a:buClr>
              <a:buFont typeface="+mj-lt"/>
              <a:buAutoNum type="arabicPeriod"/>
            </a:pPr>
            <a:endParaRPr lang="en-US" altLang="zh-TW" dirty="0">
              <a:solidFill>
                <a:srgbClr val="000000"/>
              </a:solidFill>
              <a:latin typeface="DFKai-SB"/>
              <a:ea typeface="DFKai-SB"/>
              <a:cs typeface="DFKai-SB"/>
              <a:sym typeface="DFKai-SB"/>
            </a:endParaRPr>
          </a:p>
          <a:p>
            <a:pPr marL="745048" indent="-609585">
              <a:buClr>
                <a:srgbClr val="000000"/>
              </a:buClr>
              <a:buFont typeface="+mj-lt"/>
              <a:buAutoNum type="arabicPeriod"/>
            </a:pPr>
            <a:endParaRPr lang="en-US" altLang="zh-TW" dirty="0">
              <a:solidFill>
                <a:srgbClr val="000000"/>
              </a:solidFill>
              <a:latin typeface="DFKai-SB"/>
              <a:ea typeface="DFKai-SB"/>
              <a:cs typeface="DFKai-SB"/>
              <a:sym typeface="DFKai-SB"/>
            </a:endParaRPr>
          </a:p>
          <a:p>
            <a:pPr marL="745048" indent="-609585">
              <a:buClr>
                <a:srgbClr val="000000"/>
              </a:buClr>
              <a:buFont typeface="+mj-lt"/>
              <a:buAutoNum type="arabicPeriod"/>
            </a:pPr>
            <a:r>
              <a:rPr lang="zh-TW" altLang="en-US" dirty="0">
                <a:solidFill>
                  <a:srgbClr val="000000"/>
                </a:solidFill>
                <a:latin typeface="DFKai-SB"/>
                <a:ea typeface="DFKai-SB"/>
                <a:cs typeface="DFKai-SB"/>
                <a:sym typeface="DFKai-SB"/>
              </a:rPr>
              <a:t>程式碼版本控制系統對於軟體行業是不可或缺的工具</a:t>
            </a:r>
            <a:r>
              <a:rPr lang="zh-TW" dirty="0">
                <a:solidFill>
                  <a:srgbClr val="000000"/>
                </a:solidFill>
                <a:latin typeface="DFKai-SB"/>
                <a:ea typeface="DFKai-SB"/>
                <a:cs typeface="DFKai-SB"/>
                <a:sym typeface="DFKai-SB"/>
              </a:rPr>
              <a:t>，</a:t>
            </a:r>
            <a:r>
              <a:rPr lang="zh-TW" altLang="en-US" dirty="0">
                <a:solidFill>
                  <a:srgbClr val="000000"/>
                </a:solidFill>
                <a:latin typeface="DFKai-SB"/>
                <a:ea typeface="DFKai-SB"/>
                <a:cs typeface="DFKai-SB"/>
                <a:sym typeface="DFKai-SB"/>
              </a:rPr>
              <a:t>但使用這項工具的技能並不一定被當作計算機科學課程的一部分，學校教學也通常以較少的時間及傳統的方式教學</a:t>
            </a:r>
            <a:r>
              <a:rPr lang="zh-TW" dirty="0">
                <a:solidFill>
                  <a:srgbClr val="000000"/>
                </a:solidFill>
                <a:latin typeface="DFKai-SB"/>
                <a:ea typeface="DFKai-SB"/>
                <a:cs typeface="DFKai-SB"/>
                <a:sym typeface="DFKai-SB"/>
              </a:rPr>
              <a:t>。</a:t>
            </a:r>
            <a:r>
              <a:rPr lang="zh-TW" altLang="en-US" dirty="0">
                <a:solidFill>
                  <a:srgbClr val="000000"/>
                </a:solidFill>
                <a:latin typeface="DFKai-SB"/>
                <a:ea typeface="DFKai-SB"/>
                <a:cs typeface="DFKai-SB"/>
                <a:sym typeface="DFKai-SB"/>
              </a:rPr>
              <a:t> </a:t>
            </a:r>
            <a:endParaRPr lang="en-US" altLang="zh-TW" dirty="0">
              <a:solidFill>
                <a:srgbClr val="000000"/>
              </a:solidFill>
              <a:latin typeface="DFKai-SB"/>
              <a:ea typeface="DFKai-SB"/>
              <a:cs typeface="DFKai-SB"/>
              <a:sym typeface="DFKai-SB"/>
            </a:endParaRPr>
          </a:p>
          <a:p>
            <a:pPr marL="745048" indent="-609585">
              <a:spcBef>
                <a:spcPts val="225"/>
              </a:spcBef>
              <a:spcAft>
                <a:spcPts val="0"/>
              </a:spcAft>
              <a:buClr>
                <a:srgbClr val="000000"/>
              </a:buClr>
              <a:buSzPts val="2000"/>
              <a:buFont typeface="+mj-lt"/>
              <a:buAutoNum type="arabicPeriod"/>
            </a:pPr>
            <a:endParaRPr lang="en-US" altLang="zh-TW" dirty="0">
              <a:solidFill>
                <a:srgbClr val="000000"/>
              </a:solidFill>
              <a:latin typeface="DFKai-SB"/>
              <a:ea typeface="DFKai-SB"/>
              <a:cs typeface="DFKai-SB"/>
              <a:sym typeface="DFKai-SB"/>
            </a:endParaRPr>
          </a:p>
          <a:p>
            <a:pPr marL="745048" indent="-609585">
              <a:buClr>
                <a:srgbClr val="000000"/>
              </a:buClr>
              <a:buFont typeface="+mj-lt"/>
              <a:buAutoNum type="arabicPeriod"/>
            </a:pPr>
            <a:r>
              <a:rPr lang="zh-TW" altLang="en-US" dirty="0">
                <a:solidFill>
                  <a:srgbClr val="000000"/>
                </a:solidFill>
                <a:latin typeface="DFKai-SB"/>
                <a:ea typeface="DFKai-SB"/>
                <a:cs typeface="DFKai-SB"/>
                <a:sym typeface="DFKai-SB"/>
              </a:rPr>
              <a:t>在畢業生進入勞動力市場的能力文獻研究中，團隊技能、專案管理、軟體工具被提到需要改進，顯示資訊產業的業界期望和畢業生的能力有所差距</a:t>
            </a:r>
            <a:r>
              <a:rPr lang="zh-TW" dirty="0">
                <a:solidFill>
                  <a:srgbClr val="000000"/>
                </a:solidFill>
                <a:latin typeface="DFKai-SB"/>
                <a:ea typeface="DFKai-SB"/>
                <a:cs typeface="DFKai-SB"/>
                <a:sym typeface="DFKai-SB"/>
              </a:rPr>
              <a:t>。</a:t>
            </a:r>
            <a:endParaRPr lang="en-US" altLang="zh-TW" dirty="0">
              <a:solidFill>
                <a:srgbClr val="000000"/>
              </a:solidFill>
              <a:latin typeface="DFKai-SB"/>
              <a:ea typeface="DFKai-SB"/>
              <a:cs typeface="DFKai-SB"/>
              <a:sym typeface="DFKai-SB"/>
            </a:endParaRPr>
          </a:p>
          <a:p>
            <a:pPr marL="745048" indent="-609585">
              <a:buClr>
                <a:srgbClr val="000000"/>
              </a:buClr>
              <a:buFont typeface="+mj-lt"/>
              <a:buAutoNum type="arabicPeriod"/>
            </a:pPr>
            <a:endParaRPr lang="en-US" dirty="0">
              <a:solidFill>
                <a:srgbClr val="000000"/>
              </a:solidFill>
              <a:latin typeface="DFKai-SB"/>
              <a:ea typeface="DFKai-SB"/>
              <a:cs typeface="DFKai-SB"/>
              <a:sym typeface="DFKai-SB"/>
            </a:endParaRPr>
          </a:p>
          <a:p>
            <a:pPr marL="745048" indent="-609585">
              <a:buClr>
                <a:srgbClr val="000000"/>
              </a:buClr>
              <a:buFont typeface="+mj-lt"/>
              <a:buAutoNum type="arabicPeriod"/>
            </a:pPr>
            <a:r>
              <a:rPr lang="zh-TW" altLang="en-US" dirty="0">
                <a:solidFill>
                  <a:srgbClr val="000000"/>
                </a:solidFill>
                <a:latin typeface="DFKai-SB"/>
                <a:ea typeface="DFKai-SB"/>
                <a:cs typeface="DFKai-SB"/>
                <a:sym typeface="DFKai-SB"/>
              </a:rPr>
              <a:t>在非傳統教育方式當中，基於遊戲的學習被認為是一種有潛力的教學方式，可以提高使用者的積極性，強化學生的內在動機。</a:t>
            </a:r>
            <a:endParaRPr dirty="0">
              <a:solidFill>
                <a:srgbClr val="000000"/>
              </a:solidFill>
              <a:latin typeface="DFKai-SB"/>
              <a:ea typeface="DFKai-SB"/>
              <a:cs typeface="DFKai-SB"/>
              <a:sym typeface="DFKai-SB"/>
            </a:endParaRPr>
          </a:p>
        </p:txBody>
      </p:sp>
      <p:sp>
        <p:nvSpPr>
          <p:cNvPr id="2" name="投影片編號版面配置區 1">
            <a:extLst>
              <a:ext uri="{FF2B5EF4-FFF2-40B4-BE49-F238E27FC236}">
                <a16:creationId xmlns:a16="http://schemas.microsoft.com/office/drawing/2014/main" id="{88E9642F-81A4-4754-B145-F0EF16C782B4}"/>
              </a:ext>
            </a:extLst>
          </p:cNvPr>
          <p:cNvSpPr>
            <a:spLocks noGrp="1"/>
          </p:cNvSpPr>
          <p:nvPr>
            <p:ph type="sldNum" idx="12"/>
          </p:nvPr>
        </p:nvSpPr>
        <p:spPr/>
        <p:txBody>
          <a:bodyPr/>
          <a:lstStyle/>
          <a:p>
            <a:fld id="{00000000-1234-1234-1234-123412341234}" type="slidenum">
              <a:rPr lang="en-US" altLang="zh-TW" smtClean="0"/>
              <a:pPr/>
              <a:t>3</a:t>
            </a:fld>
            <a:endParaRPr lang="zh-TW"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6" name="Google Shape;437;p54">
            <a:extLst>
              <a:ext uri="{FF2B5EF4-FFF2-40B4-BE49-F238E27FC236}">
                <a16:creationId xmlns:a16="http://schemas.microsoft.com/office/drawing/2014/main" id="{B3C7F2D1-D863-4B89-8064-1B038AB4578F}"/>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數據監控</a:t>
            </a:r>
            <a:r>
              <a:rPr lang="zh-TW"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 </a:t>
            </a:r>
            <a:r>
              <a:rPr lang="en-US" altLang="zh-TW" sz="3200" b="1" dirty="0">
                <a:solidFill>
                  <a:schemeClr val="bg1">
                    <a:lumMod val="10000"/>
                  </a:schemeClr>
                </a:solidFill>
                <a:latin typeface="標楷體" panose="03000509000000000000" pitchFamily="65" charset="-120"/>
                <a:ea typeface="標楷體" panose="03000509000000000000" pitchFamily="65" charset="-120"/>
                <a:cs typeface="DFKai-SB"/>
                <a:sym typeface="DFKai-SB"/>
              </a:rPr>
              <a:t>–</a:t>
            </a:r>
            <a:r>
              <a:rPr lang="zh-TW" altLang="en-US" sz="3200" b="1" dirty="0">
                <a:solidFill>
                  <a:schemeClr val="bg1">
                    <a:lumMod val="10000"/>
                  </a:schemeClr>
                </a:solidFill>
                <a:latin typeface="標楷體" panose="03000509000000000000" pitchFamily="65" charset="-120"/>
                <a:ea typeface="標楷體" panose="03000509000000000000" pitchFamily="65" charset="-120"/>
              </a:rPr>
              <a:t>事件紀錄</a:t>
            </a:r>
            <a:endParaRPr lang="en-US" altLang="zh-TW" sz="3200" b="1" dirty="0">
              <a:solidFill>
                <a:schemeClr val="bg1">
                  <a:lumMod val="10000"/>
                </a:schemeClr>
              </a:solidFill>
              <a:latin typeface="標楷體" panose="03000509000000000000" pitchFamily="65" charset="-120"/>
              <a:ea typeface="標楷體" panose="03000509000000000000" pitchFamily="65" charset="-120"/>
            </a:endParaRPr>
          </a:p>
        </p:txBody>
      </p:sp>
      <p:sp>
        <p:nvSpPr>
          <p:cNvPr id="3" name="投影片編號版面配置區 2">
            <a:extLst>
              <a:ext uri="{FF2B5EF4-FFF2-40B4-BE49-F238E27FC236}">
                <a16:creationId xmlns:a16="http://schemas.microsoft.com/office/drawing/2014/main" id="{F344577B-1CF7-427C-82E3-9A360F852ED9}"/>
              </a:ext>
            </a:extLst>
          </p:cNvPr>
          <p:cNvSpPr>
            <a:spLocks noGrp="1"/>
          </p:cNvSpPr>
          <p:nvPr>
            <p:ph type="sldNum" idx="12"/>
          </p:nvPr>
        </p:nvSpPr>
        <p:spPr/>
        <p:txBody>
          <a:bodyPr/>
          <a:lstStyle/>
          <a:p>
            <a:fld id="{00000000-1234-1234-1234-123412341234}" type="slidenum">
              <a:rPr lang="en-US" altLang="zh-TW" smtClean="0"/>
              <a:pPr/>
              <a:t>30</a:t>
            </a:fld>
            <a:endParaRPr lang="zh-TW" altLang="en-US"/>
          </a:p>
        </p:txBody>
      </p:sp>
      <p:pic>
        <p:nvPicPr>
          <p:cNvPr id="7" name="圖片 6">
            <a:extLst>
              <a:ext uri="{FF2B5EF4-FFF2-40B4-BE49-F238E27FC236}">
                <a16:creationId xmlns:a16="http://schemas.microsoft.com/office/drawing/2014/main" id="{3E5DC543-4094-48D7-B5F4-E04DAE717D1A}"/>
              </a:ext>
            </a:extLst>
          </p:cNvPr>
          <p:cNvPicPr/>
          <p:nvPr/>
        </p:nvPicPr>
        <p:blipFill>
          <a:blip r:embed="rId3">
            <a:extLst>
              <a:ext uri="{28A0092B-C50C-407E-A947-70E740481C1C}">
                <a14:useLocalDpi xmlns:a14="http://schemas.microsoft.com/office/drawing/2010/main" val="0"/>
              </a:ext>
            </a:extLst>
          </a:blip>
          <a:srcRect/>
          <a:stretch/>
        </p:blipFill>
        <p:spPr>
          <a:xfrm>
            <a:off x="5880000" y="1593433"/>
            <a:ext cx="4972151" cy="4336120"/>
          </a:xfrm>
          <a:prstGeom prst="rect">
            <a:avLst/>
          </a:prstGeom>
          <a:noFill/>
          <a:ln>
            <a:noFill/>
            <a:prstDash/>
          </a:ln>
        </p:spPr>
      </p:pic>
      <p:sp>
        <p:nvSpPr>
          <p:cNvPr id="10" name="Google Shape;405;p49">
            <a:extLst>
              <a:ext uri="{FF2B5EF4-FFF2-40B4-BE49-F238E27FC236}">
                <a16:creationId xmlns:a16="http://schemas.microsoft.com/office/drawing/2014/main" id="{9CAB2918-FEBE-47CE-8AC8-7BDCD052E167}"/>
              </a:ext>
            </a:extLst>
          </p:cNvPr>
          <p:cNvSpPr txBox="1">
            <a:spLocks/>
          </p:cNvSpPr>
          <p:nvPr/>
        </p:nvSpPr>
        <p:spPr bwMode="auto">
          <a:xfrm>
            <a:off x="7784786" y="5929553"/>
            <a:ext cx="1573210" cy="4548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91425" tIns="45700" rIns="91425" bIns="45700"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101600" indent="0">
              <a:spcAft>
                <a:spcPts val="0"/>
              </a:spcAft>
              <a:buClr>
                <a:srgbClr val="000000"/>
              </a:buClr>
              <a:buSzPts val="2000"/>
              <a:buFont typeface="Georgia" pitchFamily="18" charset="0"/>
              <a:buNone/>
            </a:pPr>
            <a:r>
              <a:rPr lang="zh-TW" altLang="en-US"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關卡八紀錄</a:t>
            </a:r>
            <a:endParaRPr lang="en-US" dirty="0">
              <a:solidFill>
                <a:srgbClr val="000000"/>
              </a:solidFill>
              <a:latin typeface="Arial"/>
              <a:ea typeface="Arial"/>
              <a:cs typeface="Arial"/>
              <a:sym typeface="Arial"/>
            </a:endParaRPr>
          </a:p>
        </p:txBody>
      </p:sp>
      <p:sp>
        <p:nvSpPr>
          <p:cNvPr id="12" name="Google Shape;208;p33">
            <a:extLst>
              <a:ext uri="{FF2B5EF4-FFF2-40B4-BE49-F238E27FC236}">
                <a16:creationId xmlns:a16="http://schemas.microsoft.com/office/drawing/2014/main" id="{8E3204F3-B857-4B2A-AAD3-2925B3E9458D}"/>
              </a:ext>
            </a:extLst>
          </p:cNvPr>
          <p:cNvSpPr txBox="1">
            <a:spLocks/>
          </p:cNvSpPr>
          <p:nvPr/>
        </p:nvSpPr>
        <p:spPr bwMode="auto">
          <a:xfrm>
            <a:off x="624418" y="1773239"/>
            <a:ext cx="5666213" cy="482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indent="-457189">
              <a:spcBef>
                <a:spcPts val="600"/>
              </a:spcBef>
              <a:spcAft>
                <a:spcPts val="600"/>
              </a:spcAft>
              <a:buClr>
                <a:srgbClr val="000000"/>
              </a:buClr>
              <a:buSzPts val="1800"/>
              <a:buFont typeface="+mj-lt"/>
              <a:buAutoNum type="arabicPeriod"/>
            </a:pPr>
            <a:r>
              <a:rPr lang="zh-TW" altLang="en-US" dirty="0">
                <a:solidFill>
                  <a:srgbClr val="000000"/>
                </a:solidFill>
                <a:latin typeface="DFKai-SB"/>
                <a:ea typeface="DFKai-SB"/>
                <a:cs typeface="DFKai-SB"/>
                <a:sym typeface="DFKai-SB"/>
              </a:rPr>
              <a:t>學生開始進行關卡</a:t>
            </a:r>
          </a:p>
          <a:p>
            <a:pPr indent="-457189">
              <a:spcBef>
                <a:spcPts val="600"/>
              </a:spcBef>
              <a:spcAft>
                <a:spcPts val="600"/>
              </a:spcAft>
              <a:buClr>
                <a:srgbClr val="000000"/>
              </a:buClr>
              <a:buSzPts val="1800"/>
              <a:buFont typeface="+mj-lt"/>
              <a:buAutoNum type="arabicPeriod"/>
            </a:pPr>
            <a:r>
              <a:rPr lang="zh-TW" altLang="en-US" dirty="0">
                <a:solidFill>
                  <a:srgbClr val="000000"/>
                </a:solidFill>
                <a:latin typeface="DFKai-SB"/>
                <a:ea typeface="DFKai-SB"/>
                <a:cs typeface="DFKai-SB"/>
                <a:sym typeface="DFKai-SB"/>
              </a:rPr>
              <a:t>學生完成關卡中的某項任務目標</a:t>
            </a:r>
          </a:p>
          <a:p>
            <a:pPr indent="-457189">
              <a:spcBef>
                <a:spcPts val="600"/>
              </a:spcBef>
              <a:spcAft>
                <a:spcPts val="600"/>
              </a:spcAft>
              <a:buClr>
                <a:srgbClr val="000000"/>
              </a:buClr>
              <a:buSzPts val="1800"/>
              <a:buFont typeface="+mj-lt"/>
              <a:buAutoNum type="arabicPeriod"/>
            </a:pPr>
            <a:r>
              <a:rPr lang="zh-TW" altLang="en-US" dirty="0">
                <a:solidFill>
                  <a:srgbClr val="000000"/>
                </a:solidFill>
                <a:latin typeface="DFKai-SB"/>
                <a:ea typeface="DFKai-SB"/>
                <a:cs typeface="DFKai-SB"/>
                <a:sym typeface="DFKai-SB"/>
              </a:rPr>
              <a:t>學生完成關卡（包含花費時間與行數）</a:t>
            </a:r>
          </a:p>
          <a:p>
            <a:pPr indent="-457189">
              <a:spcBef>
                <a:spcPts val="600"/>
              </a:spcBef>
              <a:spcAft>
                <a:spcPts val="600"/>
              </a:spcAft>
              <a:buClr>
                <a:srgbClr val="000000"/>
              </a:buClr>
              <a:buSzPts val="1800"/>
              <a:buFont typeface="+mj-lt"/>
              <a:buAutoNum type="arabicPeriod"/>
            </a:pPr>
            <a:r>
              <a:rPr lang="zh-TW" altLang="en-US" dirty="0">
                <a:solidFill>
                  <a:srgbClr val="000000"/>
                </a:solidFill>
                <a:latin typeface="DFKai-SB"/>
                <a:ea typeface="DFKai-SB"/>
                <a:cs typeface="DFKai-SB"/>
                <a:sym typeface="DFKai-SB"/>
              </a:rPr>
              <a:t>學生開啟遊戲中的提示</a:t>
            </a:r>
          </a:p>
          <a:p>
            <a:pPr indent="-457189">
              <a:spcBef>
                <a:spcPts val="600"/>
              </a:spcBef>
              <a:spcAft>
                <a:spcPts val="600"/>
              </a:spcAft>
              <a:buClr>
                <a:srgbClr val="000000"/>
              </a:buClr>
              <a:buSzPts val="1800"/>
              <a:buFont typeface="+mj-lt"/>
              <a:buAutoNum type="arabicPeriod"/>
            </a:pPr>
            <a:r>
              <a:rPr lang="zh-TW" altLang="en-US" dirty="0">
                <a:solidFill>
                  <a:srgbClr val="000000"/>
                </a:solidFill>
                <a:latin typeface="DFKai-SB"/>
                <a:ea typeface="DFKai-SB"/>
                <a:cs typeface="DFKai-SB"/>
                <a:sym typeface="DFKai-SB"/>
              </a:rPr>
              <a:t>學生關閉遊戲中的提示</a:t>
            </a:r>
          </a:p>
          <a:p>
            <a:pPr indent="-457189">
              <a:spcBef>
                <a:spcPts val="600"/>
              </a:spcBef>
              <a:spcAft>
                <a:spcPts val="600"/>
              </a:spcAft>
              <a:buClr>
                <a:srgbClr val="000000"/>
              </a:buClr>
              <a:buSzPts val="1800"/>
              <a:buFont typeface="+mj-lt"/>
              <a:buAutoNum type="arabicPeriod"/>
            </a:pPr>
            <a:r>
              <a:rPr lang="zh-TW" altLang="en-US" dirty="0">
                <a:solidFill>
                  <a:srgbClr val="000000"/>
                </a:solidFill>
                <a:latin typeface="DFKai-SB"/>
                <a:ea typeface="DFKai-SB"/>
                <a:cs typeface="DFKai-SB"/>
                <a:sym typeface="DFKai-SB"/>
              </a:rPr>
              <a:t>學生在</a:t>
            </a:r>
            <a:r>
              <a:rPr lang="en-US" altLang="zh-TW" dirty="0">
                <a:solidFill>
                  <a:srgbClr val="000000"/>
                </a:solidFill>
                <a:latin typeface="DFKai-SB"/>
                <a:ea typeface="DFKai-SB"/>
                <a:cs typeface="DFKai-SB"/>
                <a:sym typeface="DFKai-SB"/>
              </a:rPr>
              <a:t>CLI</a:t>
            </a:r>
            <a:r>
              <a:rPr lang="zh-TW" altLang="en-US" dirty="0">
                <a:solidFill>
                  <a:srgbClr val="000000"/>
                </a:solidFill>
                <a:latin typeface="DFKai-SB"/>
                <a:ea typeface="DFKai-SB"/>
                <a:cs typeface="DFKai-SB"/>
                <a:sym typeface="DFKai-SB"/>
              </a:rPr>
              <a:t>中輸入的指令</a:t>
            </a:r>
          </a:p>
          <a:p>
            <a:pPr indent="-457189">
              <a:spcBef>
                <a:spcPts val="600"/>
              </a:spcBef>
              <a:spcAft>
                <a:spcPts val="600"/>
              </a:spcAft>
              <a:buClr>
                <a:srgbClr val="000000"/>
              </a:buClr>
              <a:buSzPts val="1800"/>
              <a:buFont typeface="+mj-lt"/>
              <a:buAutoNum type="arabicPeriod"/>
            </a:pPr>
            <a:r>
              <a:rPr lang="zh-TW" altLang="en-US" dirty="0">
                <a:solidFill>
                  <a:srgbClr val="000000"/>
                </a:solidFill>
                <a:latin typeface="DFKai-SB"/>
                <a:ea typeface="DFKai-SB"/>
                <a:cs typeface="DFKai-SB"/>
                <a:sym typeface="DFKai-SB"/>
              </a:rPr>
              <a:t>學生目前的成就數量</a:t>
            </a:r>
          </a:p>
          <a:p>
            <a:pPr indent="-457189">
              <a:spcBef>
                <a:spcPts val="600"/>
              </a:spcBef>
              <a:spcAft>
                <a:spcPts val="600"/>
              </a:spcAft>
              <a:buClr>
                <a:srgbClr val="000000"/>
              </a:buClr>
              <a:buSzPts val="1800"/>
              <a:buFont typeface="+mj-lt"/>
              <a:buAutoNum type="arabicPeriod"/>
            </a:pPr>
            <a:r>
              <a:rPr lang="zh-TW" altLang="en-US" dirty="0">
                <a:solidFill>
                  <a:srgbClr val="000000"/>
                </a:solidFill>
                <a:latin typeface="DFKai-SB"/>
                <a:ea typeface="DFKai-SB"/>
                <a:cs typeface="DFKai-SB"/>
                <a:sym typeface="DFKai-SB"/>
              </a:rPr>
              <a:t>每個關卡通過的學生人數</a:t>
            </a:r>
          </a:p>
        </p:txBody>
      </p:sp>
    </p:spTree>
    <p:extLst>
      <p:ext uri="{BB962C8B-B14F-4D97-AF65-F5344CB8AC3E}">
        <p14:creationId xmlns:p14="http://schemas.microsoft.com/office/powerpoint/2010/main" val="38217732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8" name="Google Shape;158;p25"/>
          <p:cNvSpPr/>
          <p:nvPr/>
        </p:nvSpPr>
        <p:spPr>
          <a:xfrm rot="-5400000">
            <a:off x="1821990" y="5834933"/>
            <a:ext cx="175200" cy="545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9" name="Google Shape;159;p25"/>
          <p:cNvSpPr txBox="1"/>
          <p:nvPr/>
        </p:nvSpPr>
        <p:spPr>
          <a:xfrm>
            <a:off x="1446109" y="6053714"/>
            <a:ext cx="1081200" cy="461624"/>
          </a:xfrm>
          <a:prstGeom prst="rect">
            <a:avLst/>
          </a:prstGeom>
          <a:noFill/>
          <a:ln>
            <a:noFill/>
          </a:ln>
        </p:spPr>
        <p:txBody>
          <a:bodyPr spcFirstLastPara="1" wrap="square" lIns="121900" tIns="121900" rIns="121900" bIns="121900" anchor="t" anchorCtr="0">
            <a:spAutoFit/>
          </a:bodyPr>
          <a:lstStyle/>
          <a:p>
            <a:r>
              <a:rPr lang="zh-TW" altLang="en-US" sz="1400"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rPr>
              <a:t>教學關卡</a:t>
            </a:r>
            <a:endParaRPr sz="1400"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endParaRPr>
          </a:p>
        </p:txBody>
      </p:sp>
      <p:sp>
        <p:nvSpPr>
          <p:cNvPr id="160" name="Google Shape;160;p25"/>
          <p:cNvSpPr/>
          <p:nvPr/>
        </p:nvSpPr>
        <p:spPr>
          <a:xfrm rot="-5400000">
            <a:off x="2990907" y="5484733"/>
            <a:ext cx="175200" cy="12460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61" name="Google Shape;161;p25"/>
          <p:cNvSpPr txBox="1"/>
          <p:nvPr/>
        </p:nvSpPr>
        <p:spPr>
          <a:xfrm>
            <a:off x="2636476" y="6053714"/>
            <a:ext cx="1081200" cy="461624"/>
          </a:xfrm>
          <a:prstGeom prst="rect">
            <a:avLst/>
          </a:prstGeom>
          <a:noFill/>
          <a:ln>
            <a:noFill/>
          </a:ln>
        </p:spPr>
        <p:txBody>
          <a:bodyPr spcFirstLastPara="1" wrap="square" lIns="121900" tIns="121900" rIns="121900" bIns="121900" anchor="t" anchorCtr="0">
            <a:spAutoFit/>
          </a:bodyPr>
          <a:lstStyle/>
          <a:p>
            <a:r>
              <a:rPr lang="zh-TW" altLang="en-US" sz="1400"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rPr>
              <a:t>基本操作</a:t>
            </a:r>
            <a:endParaRPr sz="1400"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endParaRPr>
          </a:p>
        </p:txBody>
      </p:sp>
      <p:sp>
        <p:nvSpPr>
          <p:cNvPr id="162" name="Google Shape;162;p25"/>
          <p:cNvSpPr/>
          <p:nvPr/>
        </p:nvSpPr>
        <p:spPr>
          <a:xfrm rot="-5400000">
            <a:off x="4180357" y="5834933"/>
            <a:ext cx="175200" cy="545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63" name="Google Shape;163;p25"/>
          <p:cNvSpPr txBox="1"/>
          <p:nvPr/>
        </p:nvSpPr>
        <p:spPr>
          <a:xfrm>
            <a:off x="4020809" y="6053715"/>
            <a:ext cx="772000" cy="461624"/>
          </a:xfrm>
          <a:prstGeom prst="rect">
            <a:avLst/>
          </a:prstGeom>
          <a:noFill/>
          <a:ln>
            <a:noFill/>
          </a:ln>
        </p:spPr>
        <p:txBody>
          <a:bodyPr spcFirstLastPara="1" wrap="square" lIns="121900" tIns="121900" rIns="121900" bIns="121900" anchor="t" anchorCtr="0">
            <a:spAutoFit/>
          </a:bodyPr>
          <a:lstStyle/>
          <a:p>
            <a:r>
              <a:rPr lang="zh-TW" altLang="en-US" sz="1400"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rPr>
              <a:t>分支</a:t>
            </a:r>
            <a:endParaRPr sz="1400"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endParaRPr>
          </a:p>
        </p:txBody>
      </p:sp>
      <p:sp>
        <p:nvSpPr>
          <p:cNvPr id="164" name="Google Shape;164;p25"/>
          <p:cNvSpPr/>
          <p:nvPr/>
        </p:nvSpPr>
        <p:spPr>
          <a:xfrm rot="-5400000">
            <a:off x="4993757" y="5834933"/>
            <a:ext cx="175200" cy="545600"/>
          </a:xfrm>
          <a:prstGeom prst="leftBrace">
            <a:avLst>
              <a:gd name="adj1" fmla="val 50000"/>
              <a:gd name="adj2" fmla="val 50000"/>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65" name="Google Shape;165;p25"/>
          <p:cNvSpPr txBox="1"/>
          <p:nvPr/>
        </p:nvSpPr>
        <p:spPr>
          <a:xfrm>
            <a:off x="4617876" y="6053714"/>
            <a:ext cx="1081200" cy="461624"/>
          </a:xfrm>
          <a:prstGeom prst="rect">
            <a:avLst/>
          </a:prstGeom>
          <a:noFill/>
          <a:ln>
            <a:noFill/>
          </a:ln>
        </p:spPr>
        <p:txBody>
          <a:bodyPr spcFirstLastPara="1" wrap="square" lIns="121900" tIns="121900" rIns="121900" bIns="121900" anchor="t" anchorCtr="0">
            <a:spAutoFit/>
          </a:bodyPr>
          <a:lstStyle/>
          <a:p>
            <a:r>
              <a:rPr lang="zh-TW" altLang="en-US" sz="1400"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rPr>
              <a:t>衝突解決</a:t>
            </a:r>
            <a:endParaRPr sz="1400"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endParaRPr>
          </a:p>
        </p:txBody>
      </p:sp>
      <p:sp>
        <p:nvSpPr>
          <p:cNvPr id="166" name="Google Shape;166;p25"/>
          <p:cNvSpPr txBox="1"/>
          <p:nvPr/>
        </p:nvSpPr>
        <p:spPr>
          <a:xfrm>
            <a:off x="1905916" y="6341401"/>
            <a:ext cx="3580355" cy="523180"/>
          </a:xfrm>
          <a:prstGeom prst="rect">
            <a:avLst/>
          </a:prstGeom>
          <a:noFill/>
          <a:ln>
            <a:noFill/>
          </a:ln>
        </p:spPr>
        <p:txBody>
          <a:bodyPr spcFirstLastPara="1" wrap="square" lIns="121900" tIns="121900" rIns="121900" bIns="121900" anchor="t" anchorCtr="0">
            <a:spAutoFit/>
          </a:bodyPr>
          <a:lstStyle/>
          <a:p>
            <a:pPr algn="ctr"/>
            <a:r>
              <a:rPr lang="zh-TW" altLang="en-US"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rPr>
              <a:t>實驗日遊戲關卡紀錄</a:t>
            </a:r>
            <a:endParaRPr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endParaRPr>
          </a:p>
        </p:txBody>
      </p:sp>
      <p:pic>
        <p:nvPicPr>
          <p:cNvPr id="167" name="Google Shape;167;p25"/>
          <p:cNvPicPr preferRelativeResize="0"/>
          <p:nvPr/>
        </p:nvPicPr>
        <p:blipFill>
          <a:blip r:embed="rId3">
            <a:alphaModFix/>
          </a:blip>
          <a:stretch>
            <a:fillRect/>
          </a:stretch>
        </p:blipFill>
        <p:spPr>
          <a:xfrm>
            <a:off x="1213591" y="2705667"/>
            <a:ext cx="5273353" cy="3168400"/>
          </a:xfrm>
          <a:prstGeom prst="rect">
            <a:avLst/>
          </a:prstGeom>
          <a:noFill/>
          <a:ln>
            <a:noFill/>
          </a:ln>
        </p:spPr>
      </p:pic>
      <p:sp>
        <p:nvSpPr>
          <p:cNvPr id="18" name="Google Shape;437;p54">
            <a:extLst>
              <a:ext uri="{FF2B5EF4-FFF2-40B4-BE49-F238E27FC236}">
                <a16:creationId xmlns:a16="http://schemas.microsoft.com/office/drawing/2014/main" id="{F3AF8350-49F8-D000-D0E9-DD010B1C227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數據監控</a:t>
            </a:r>
            <a:r>
              <a:rPr lang="zh-TW" altLang="zh-TW" sz="3200" b="1" dirty="0">
                <a:solidFill>
                  <a:schemeClr val="bg1">
                    <a:lumMod val="10000"/>
                  </a:schemeClr>
                </a:solidFill>
                <a:latin typeface="DFKai-SB"/>
                <a:ea typeface="DFKai-SB"/>
                <a:cs typeface="DFKai-SB"/>
                <a:sym typeface="DFKai-SB"/>
              </a:rPr>
              <a:t> </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學生的學習狀況</a:t>
            </a:r>
            <a:endParaRPr lang="en-US" altLang="zh-TW" sz="3200" b="1" dirty="0">
              <a:solidFill>
                <a:schemeClr val="bg1">
                  <a:lumMod val="10000"/>
                </a:schemeClr>
              </a:solidFill>
            </a:endParaRPr>
          </a:p>
        </p:txBody>
      </p:sp>
      <p:sp>
        <p:nvSpPr>
          <p:cNvPr id="20" name="Google Shape;208;p33">
            <a:extLst>
              <a:ext uri="{FF2B5EF4-FFF2-40B4-BE49-F238E27FC236}">
                <a16:creationId xmlns:a16="http://schemas.microsoft.com/office/drawing/2014/main" id="{4B00C8D1-210D-D275-60E5-BCDA28B143FB}"/>
              </a:ext>
            </a:extLst>
          </p:cNvPr>
          <p:cNvSpPr txBox="1">
            <a:spLocks/>
          </p:cNvSpPr>
          <p:nvPr/>
        </p:nvSpPr>
        <p:spPr bwMode="auto">
          <a:xfrm>
            <a:off x="624418" y="1773239"/>
            <a:ext cx="11108546" cy="9324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indent="-457189">
              <a:spcBef>
                <a:spcPts val="600"/>
              </a:spcBef>
              <a:spcAft>
                <a:spcPts val="600"/>
              </a:spcAft>
              <a:buClr>
                <a:srgbClr val="000000"/>
              </a:buClr>
              <a:buSzPts val="1800"/>
              <a:buFont typeface="+mj-lt"/>
              <a:buAutoNum type="arabicPeriod"/>
            </a:pPr>
            <a:r>
              <a:rPr lang="zh-TW" altLang="en-US" dirty="0">
                <a:solidFill>
                  <a:srgbClr val="000000"/>
                </a:solidFill>
                <a:latin typeface="DFKai-SB"/>
                <a:ea typeface="DFKai-SB"/>
                <a:cs typeface="DFKai-SB"/>
                <a:sym typeface="DFKai-SB"/>
              </a:rPr>
              <a:t>實驗日課堂中有</a:t>
            </a:r>
            <a:r>
              <a:rPr lang="en-US" altLang="zh-TW" dirty="0">
                <a:solidFill>
                  <a:srgbClr val="000000"/>
                </a:solidFill>
                <a:latin typeface="DFKai-SB"/>
                <a:ea typeface="DFKai-SB"/>
                <a:cs typeface="DFKai-SB"/>
                <a:sym typeface="DFKai-SB"/>
              </a:rPr>
              <a:t>53</a:t>
            </a:r>
            <a:r>
              <a:rPr lang="zh-TW" altLang="en-US" dirty="0">
                <a:solidFill>
                  <a:srgbClr val="000000"/>
                </a:solidFill>
                <a:latin typeface="DFKai-SB"/>
                <a:ea typeface="DFKai-SB"/>
                <a:cs typeface="DFKai-SB"/>
                <a:sym typeface="DFKai-SB"/>
              </a:rPr>
              <a:t>位學生參與學習，有</a:t>
            </a:r>
            <a:r>
              <a:rPr lang="en-US" altLang="zh-TW" dirty="0">
                <a:solidFill>
                  <a:srgbClr val="000000"/>
                </a:solidFill>
                <a:latin typeface="DFKai-SB"/>
                <a:ea typeface="DFKai-SB"/>
                <a:cs typeface="DFKai-SB"/>
                <a:sym typeface="DFKai-SB"/>
              </a:rPr>
              <a:t>52%</a:t>
            </a:r>
            <a:r>
              <a:rPr lang="zh-TW" altLang="en-US" dirty="0">
                <a:solidFill>
                  <a:srgbClr val="000000"/>
                </a:solidFill>
                <a:latin typeface="DFKai-SB"/>
                <a:ea typeface="DFKai-SB"/>
                <a:cs typeface="DFKai-SB"/>
                <a:sym typeface="DFKai-SB"/>
              </a:rPr>
              <a:t>（</a:t>
            </a:r>
            <a:r>
              <a:rPr lang="en-US" altLang="zh-TW" dirty="0">
                <a:solidFill>
                  <a:srgbClr val="000000"/>
                </a:solidFill>
                <a:latin typeface="DFKai-SB"/>
                <a:ea typeface="DFKai-SB"/>
                <a:cs typeface="DFKai-SB"/>
                <a:sym typeface="DFKai-SB"/>
              </a:rPr>
              <a:t>28</a:t>
            </a:r>
            <a:r>
              <a:rPr lang="zh-TW" altLang="en-US" dirty="0">
                <a:solidFill>
                  <a:srgbClr val="000000"/>
                </a:solidFill>
                <a:latin typeface="DFKai-SB"/>
                <a:ea typeface="DFKai-SB"/>
                <a:cs typeface="DFKai-SB"/>
                <a:sym typeface="DFKai-SB"/>
              </a:rPr>
              <a:t>位）的學生通過全部的關卡。</a:t>
            </a:r>
          </a:p>
          <a:p>
            <a:pPr indent="-457189">
              <a:spcBef>
                <a:spcPts val="600"/>
              </a:spcBef>
              <a:spcAft>
                <a:spcPts val="600"/>
              </a:spcAft>
              <a:buClr>
                <a:srgbClr val="000000"/>
              </a:buClr>
              <a:buSzPts val="1800"/>
              <a:buFont typeface="+mj-lt"/>
              <a:buAutoNum type="arabicPeriod"/>
            </a:pPr>
            <a:r>
              <a:rPr lang="zh-TW" altLang="en-US" dirty="0">
                <a:solidFill>
                  <a:srgbClr val="000000"/>
                </a:solidFill>
                <a:latin typeface="DFKai-SB"/>
                <a:ea typeface="DFKai-SB"/>
                <a:cs typeface="DFKai-SB"/>
                <a:sym typeface="DFKai-SB"/>
              </a:rPr>
              <a:t>隨著關卡難度漸增，學生的通過率逐漸下降。</a:t>
            </a:r>
          </a:p>
        </p:txBody>
      </p:sp>
      <p:sp>
        <p:nvSpPr>
          <p:cNvPr id="30" name="Google Shape;166;p25">
            <a:extLst>
              <a:ext uri="{FF2B5EF4-FFF2-40B4-BE49-F238E27FC236}">
                <a16:creationId xmlns:a16="http://schemas.microsoft.com/office/drawing/2014/main" id="{8A8491FC-F06E-5E41-82D6-471AEE698B34}"/>
              </a:ext>
            </a:extLst>
          </p:cNvPr>
          <p:cNvSpPr txBox="1"/>
          <p:nvPr/>
        </p:nvSpPr>
        <p:spPr>
          <a:xfrm>
            <a:off x="6542981" y="5933743"/>
            <a:ext cx="5355236" cy="523180"/>
          </a:xfrm>
          <a:prstGeom prst="rect">
            <a:avLst/>
          </a:prstGeom>
          <a:noFill/>
          <a:ln>
            <a:noFill/>
          </a:ln>
        </p:spPr>
        <p:txBody>
          <a:bodyPr spcFirstLastPara="1" wrap="square" lIns="121900" tIns="121900" rIns="121900" bIns="121900" anchor="t" anchorCtr="0">
            <a:spAutoFit/>
          </a:bodyPr>
          <a:lstStyle/>
          <a:p>
            <a:pPr algn="ctr"/>
            <a:r>
              <a:rPr lang="zh-TW" altLang="en-US"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rPr>
              <a:t>遊戲關卡通關平均花費時間</a:t>
            </a:r>
            <a:endParaRPr dirty="0">
              <a:solidFill>
                <a:schemeClr val="bg1">
                  <a:lumMod val="10000"/>
                </a:schemeClr>
              </a:solidFill>
              <a:latin typeface="標楷體" panose="03000509000000000000" pitchFamily="65" charset="-120"/>
              <a:ea typeface="標楷體" panose="03000509000000000000" pitchFamily="65" charset="-120"/>
              <a:cs typeface="Microsoft JhengHei"/>
              <a:sym typeface="Microsoft JhengHei"/>
            </a:endParaRPr>
          </a:p>
        </p:txBody>
      </p:sp>
      <p:pic>
        <p:nvPicPr>
          <p:cNvPr id="31" name="Google Shape;167;p25">
            <a:extLst>
              <a:ext uri="{FF2B5EF4-FFF2-40B4-BE49-F238E27FC236}">
                <a16:creationId xmlns:a16="http://schemas.microsoft.com/office/drawing/2014/main" id="{54E917E2-0E5A-F113-106E-DA24559C4292}"/>
              </a:ext>
            </a:extLst>
          </p:cNvPr>
          <p:cNvPicPr preferRelativeResize="0"/>
          <p:nvPr/>
        </p:nvPicPr>
        <p:blipFill>
          <a:blip r:embed="rId4">
            <a:extLst>
              <a:ext uri="{28A0092B-C50C-407E-A947-70E740481C1C}">
                <a14:useLocalDpi xmlns:a14="http://schemas.microsoft.com/office/drawing/2010/main" val="0"/>
              </a:ext>
            </a:extLst>
          </a:blip>
          <a:srcRect/>
          <a:stretch/>
        </p:blipFill>
        <p:spPr>
          <a:xfrm>
            <a:off x="6542981" y="2705666"/>
            <a:ext cx="5355236" cy="311698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spcBef>
                <a:spcPts val="0"/>
              </a:spcBef>
              <a:spcAft>
                <a:spcPts val="0"/>
              </a:spcAft>
            </a:pPr>
            <a:r>
              <a:rPr lang="zh-TW" sz="3200" b="1" dirty="0">
                <a:solidFill>
                  <a:srgbClr val="000000"/>
                </a:solidFill>
              </a:rPr>
              <a:t>Outline</a:t>
            </a:r>
            <a:endParaRPr sz="3200" dirty="0"/>
          </a:p>
        </p:txBody>
      </p:sp>
      <p:sp>
        <p:nvSpPr>
          <p:cNvPr id="180" name="Google Shape;180;p29"/>
          <p:cNvSpPr txBox="1">
            <a:spLocks noGrp="1"/>
          </p:cNvSpPr>
          <p:nvPr>
            <p:ph type="body" idx="1"/>
          </p:nvPr>
        </p:nvSpPr>
        <p:spPr>
          <a:xfrm>
            <a:off x="624417" y="1773239"/>
            <a:ext cx="10972800" cy="4827600"/>
          </a:xfrm>
          <a:prstGeom prst="rect">
            <a:avLst/>
          </a:prstGeom>
        </p:spPr>
        <p:txBody>
          <a:bodyPr spcFirstLastPara="1" vert="horz" wrap="square" lIns="121900" tIns="60933" rIns="121900" bIns="60933" numCol="1" anchor="t" anchorCtr="0" compatLnSpc="1">
            <a:prstTxWarp prst="textNoShape">
              <a:avLst/>
            </a:prstTxWarp>
            <a:noAutofit/>
          </a:bodyPr>
          <a:lstStyle/>
          <a:p>
            <a:pPr indent="-457189">
              <a:lnSpc>
                <a:spcPct val="150000"/>
              </a:lnSpc>
              <a:spcBef>
                <a:spcPts val="0"/>
              </a:spcBef>
              <a:buClr>
                <a:srgbClr val="000000"/>
              </a:buClr>
              <a:buSzPts val="1800"/>
              <a:buFont typeface="DFKai-SB"/>
              <a:buAutoNum type="arabicPeriod"/>
            </a:pPr>
            <a:r>
              <a:rPr lang="zh-TW" altLang="zh-TW" sz="2400" b="1" dirty="0">
                <a:solidFill>
                  <a:srgbClr val="000000"/>
                </a:solidFill>
                <a:latin typeface="DFKai-SB"/>
                <a:ea typeface="DFKai-SB"/>
                <a:sym typeface="Arial"/>
              </a:rPr>
              <a:t>動機</a:t>
            </a:r>
            <a:endParaRPr lang="en-US" altLang="zh-TW" sz="2400" b="1" dirty="0">
              <a:solidFill>
                <a:srgbClr val="000000"/>
              </a:solidFill>
              <a:latin typeface="DFKai-SB"/>
              <a:ea typeface="DFKai-SB"/>
              <a:sym typeface="Arial"/>
            </a:endParaRPr>
          </a:p>
          <a:p>
            <a:pPr indent="-457189">
              <a:lnSpc>
                <a:spcPct val="150000"/>
              </a:lnSpc>
              <a:spcBef>
                <a:spcPts val="0"/>
              </a:spcBef>
              <a:buClr>
                <a:srgbClr val="000000"/>
              </a:buClr>
              <a:buSzPts val="1800"/>
              <a:buFont typeface="DFKai-SB"/>
              <a:buAutoNum type="arabicPeriod"/>
            </a:pPr>
            <a:r>
              <a:rPr lang="zh-TW" altLang="en-US" sz="2400" b="1" dirty="0">
                <a:solidFill>
                  <a:schemeClr val="bg1">
                    <a:lumMod val="10000"/>
                  </a:schemeClr>
                </a:solidFill>
                <a:latin typeface="DFKai-SB"/>
                <a:ea typeface="DFKai-SB"/>
                <a:sym typeface="DFKai-SB"/>
              </a:rPr>
              <a:t>文獻回顧</a:t>
            </a:r>
            <a:endParaRPr lang="en-US" altLang="zh-TW" sz="2400" b="1" dirty="0">
              <a:solidFill>
                <a:schemeClr val="bg1">
                  <a:lumMod val="10000"/>
                </a:schemeClr>
              </a:solidFill>
              <a:latin typeface="DFKai-SB"/>
              <a:ea typeface="DFKai-SB"/>
              <a:sym typeface="DFKai-SB"/>
            </a:endParaRPr>
          </a:p>
          <a:p>
            <a:pPr indent="-457189">
              <a:lnSpc>
                <a:spcPct val="150000"/>
              </a:lnSpc>
              <a:spcBef>
                <a:spcPts val="0"/>
              </a:spcBef>
              <a:buClr>
                <a:srgbClr val="000000"/>
              </a:buClr>
              <a:buSzPts val="1800"/>
              <a:buFont typeface="DFKai-SB"/>
              <a:buAutoNum type="arabicPeriod"/>
            </a:pPr>
            <a:r>
              <a:rPr lang="zh-TW" altLang="en-US" sz="2400" b="1" dirty="0">
                <a:solidFill>
                  <a:schemeClr val="bg1">
                    <a:lumMod val="10000"/>
                  </a:schemeClr>
                </a:solidFill>
                <a:latin typeface="DFKai-SB"/>
                <a:ea typeface="DFKai-SB"/>
                <a:cs typeface="DFKai-SB"/>
                <a:sym typeface="DFKai-SB"/>
              </a:rPr>
              <a:t>系統設計</a:t>
            </a:r>
            <a:endParaRPr lang="en-US" altLang="zh-TW" sz="2400" b="1" dirty="0">
              <a:solidFill>
                <a:schemeClr val="bg1">
                  <a:lumMod val="10000"/>
                </a:schemeClr>
              </a:solidFill>
              <a:latin typeface="DFKai-SB"/>
              <a:ea typeface="DFKai-SB"/>
              <a:cs typeface="DFKai-SB"/>
              <a:sym typeface="DFKai-SB"/>
            </a:endParaRPr>
          </a:p>
          <a:p>
            <a:pPr indent="-457189">
              <a:lnSpc>
                <a:spcPct val="150000"/>
              </a:lnSpc>
              <a:spcBef>
                <a:spcPts val="0"/>
              </a:spcBef>
              <a:buClr>
                <a:srgbClr val="000000"/>
              </a:buClr>
              <a:buSzPts val="1800"/>
              <a:buFont typeface="DFKai-SB"/>
              <a:buAutoNum type="arabicPeriod"/>
            </a:pPr>
            <a:r>
              <a:rPr lang="zh-TW" altLang="en-US" sz="2400" b="1" dirty="0">
                <a:solidFill>
                  <a:srgbClr val="FF0000"/>
                </a:solidFill>
                <a:latin typeface="DFKai-SB"/>
                <a:ea typeface="DFKai-SB"/>
                <a:cs typeface="DFKai-SB"/>
                <a:sym typeface="DFKai-SB"/>
              </a:rPr>
              <a:t>實驗與結果分析</a:t>
            </a:r>
          </a:p>
          <a:p>
            <a:pPr indent="-457189">
              <a:lnSpc>
                <a:spcPct val="150000"/>
              </a:lnSpc>
              <a:spcBef>
                <a:spcPts val="0"/>
              </a:spcBef>
              <a:buClr>
                <a:srgbClr val="000000"/>
              </a:buClr>
              <a:buSzPts val="1800"/>
              <a:buFont typeface="DFKai-SB"/>
              <a:buAutoNum type="arabicPeriod"/>
            </a:pPr>
            <a:r>
              <a:rPr lang="zh-TW" altLang="en-US" sz="2400" b="1" dirty="0">
                <a:solidFill>
                  <a:srgbClr val="000000"/>
                </a:solidFill>
                <a:latin typeface="DFKai-SB"/>
                <a:ea typeface="DFKai-SB"/>
                <a:cs typeface="DFKai-SB"/>
                <a:sym typeface="DFKai-SB"/>
              </a:rPr>
              <a:t>結論與未來研究</a:t>
            </a:r>
            <a:endParaRPr sz="2400" b="1" dirty="0">
              <a:solidFill>
                <a:srgbClr val="000000"/>
              </a:solidFill>
              <a:latin typeface="Arial"/>
              <a:ea typeface="Arial"/>
              <a:cs typeface="Arial"/>
              <a:sym typeface="Arial"/>
            </a:endParaRPr>
          </a:p>
          <a:p>
            <a:pPr marL="0" indent="0">
              <a:spcBef>
                <a:spcPts val="225"/>
              </a:spcBef>
              <a:spcAft>
                <a:spcPts val="0"/>
              </a:spcAft>
              <a:buNone/>
            </a:pPr>
            <a:endParaRPr sz="2400" dirty="0"/>
          </a:p>
        </p:txBody>
      </p:sp>
      <p:sp>
        <p:nvSpPr>
          <p:cNvPr id="2" name="投影片編號版面配置區 1">
            <a:extLst>
              <a:ext uri="{FF2B5EF4-FFF2-40B4-BE49-F238E27FC236}">
                <a16:creationId xmlns:a16="http://schemas.microsoft.com/office/drawing/2014/main" id="{76DC6E0D-FBDC-4633-B8FA-055078CBFDCC}"/>
              </a:ext>
            </a:extLst>
          </p:cNvPr>
          <p:cNvSpPr>
            <a:spLocks noGrp="1"/>
          </p:cNvSpPr>
          <p:nvPr>
            <p:ph type="sldNum" idx="12"/>
          </p:nvPr>
        </p:nvSpPr>
        <p:spPr/>
        <p:txBody>
          <a:bodyPr/>
          <a:lstStyle/>
          <a:p>
            <a:fld id="{00000000-1234-1234-1234-123412341234}" type="slidenum">
              <a:rPr lang="en-US" altLang="zh-TW" smtClean="0"/>
              <a:pPr/>
              <a:t>32</a:t>
            </a:fld>
            <a:endParaRPr lang="zh-TW" altLang="en-US"/>
          </a:p>
        </p:txBody>
      </p:sp>
    </p:spTree>
    <p:extLst>
      <p:ext uri="{BB962C8B-B14F-4D97-AF65-F5344CB8AC3E}">
        <p14:creationId xmlns:p14="http://schemas.microsoft.com/office/powerpoint/2010/main" val="12464983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6" name="Google Shape;437;p54">
            <a:extLst>
              <a:ext uri="{FF2B5EF4-FFF2-40B4-BE49-F238E27FC236}">
                <a16:creationId xmlns:a16="http://schemas.microsoft.com/office/drawing/2014/main" id="{B3C7F2D1-D863-4B89-8064-1B038AB4578F}"/>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研究問題</a:t>
            </a:r>
            <a:endParaRPr lang="en-US" sz="3200" b="1" dirty="0">
              <a:solidFill>
                <a:schemeClr val="bg1">
                  <a:lumMod val="10000"/>
                </a:schemeClr>
              </a:solidFill>
              <a:latin typeface="DFKai-SB"/>
              <a:ea typeface="DFKai-SB"/>
              <a:sym typeface="DFKai-SB"/>
            </a:endParaRPr>
          </a:p>
        </p:txBody>
      </p:sp>
      <p:sp>
        <p:nvSpPr>
          <p:cNvPr id="3" name="投影片編號版面配置區 2">
            <a:extLst>
              <a:ext uri="{FF2B5EF4-FFF2-40B4-BE49-F238E27FC236}">
                <a16:creationId xmlns:a16="http://schemas.microsoft.com/office/drawing/2014/main" id="{F344577B-1CF7-427C-82E3-9A360F852ED9}"/>
              </a:ext>
            </a:extLst>
          </p:cNvPr>
          <p:cNvSpPr>
            <a:spLocks noGrp="1"/>
          </p:cNvSpPr>
          <p:nvPr>
            <p:ph type="sldNum" idx="12"/>
          </p:nvPr>
        </p:nvSpPr>
        <p:spPr/>
        <p:txBody>
          <a:bodyPr/>
          <a:lstStyle/>
          <a:p>
            <a:fld id="{00000000-1234-1234-1234-123412341234}" type="slidenum">
              <a:rPr lang="en-US" altLang="zh-TW" smtClean="0"/>
              <a:pPr/>
              <a:t>33</a:t>
            </a:fld>
            <a:endParaRPr lang="zh-TW" altLang="en-US"/>
          </a:p>
        </p:txBody>
      </p:sp>
      <p:sp>
        <p:nvSpPr>
          <p:cNvPr id="10" name="Google Shape;344;p48">
            <a:extLst>
              <a:ext uri="{FF2B5EF4-FFF2-40B4-BE49-F238E27FC236}">
                <a16:creationId xmlns:a16="http://schemas.microsoft.com/office/drawing/2014/main" id="{B83A3734-4A40-4814-8274-D82A9F6738BC}"/>
              </a:ext>
            </a:extLst>
          </p:cNvPr>
          <p:cNvSpPr txBox="1">
            <a:spLocks/>
          </p:cNvSpPr>
          <p:nvPr/>
        </p:nvSpPr>
        <p:spPr bwMode="auto">
          <a:xfrm>
            <a:off x="624417" y="1773239"/>
            <a:ext cx="10972800" cy="482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745048" indent="-609585">
              <a:buClr>
                <a:srgbClr val="000000"/>
              </a:buClr>
              <a:buFont typeface="+mj-lt"/>
              <a:buAutoNum type="arabicPeriod"/>
            </a:pPr>
            <a:endParaRPr lang="zh-TW" altLang="en-US" dirty="0">
              <a:solidFill>
                <a:srgbClr val="000000"/>
              </a:solidFill>
              <a:latin typeface="DFKai-SB"/>
              <a:ea typeface="DFKai-SB"/>
              <a:cs typeface="DFKai-SB"/>
              <a:sym typeface="DFKai-SB"/>
            </a:endParaRP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Research Question 1 (RQ1): </a:t>
            </a:r>
            <a:r>
              <a:rPr lang="zh-TW" altLang="en-US" dirty="0">
                <a:solidFill>
                  <a:srgbClr val="000000"/>
                </a:solidFill>
                <a:latin typeface="標楷體" panose="03000509000000000000" pitchFamily="65" charset="-120"/>
                <a:ea typeface="標楷體" panose="03000509000000000000" pitchFamily="65" charset="-120"/>
              </a:rPr>
              <a:t>加入</a:t>
            </a:r>
            <a:r>
              <a:rPr lang="en-US" altLang="zh-TW" dirty="0">
                <a:solidFill>
                  <a:srgbClr val="000000"/>
                </a:solidFill>
                <a:latin typeface="標楷體" panose="03000509000000000000" pitchFamily="65" charset="-120"/>
                <a:ea typeface="標楷體" panose="03000509000000000000" pitchFamily="65" charset="-120"/>
              </a:rPr>
              <a:t>GEG</a:t>
            </a:r>
            <a:r>
              <a:rPr lang="zh-TW" altLang="en-US" dirty="0">
                <a:solidFill>
                  <a:srgbClr val="000000"/>
                </a:solidFill>
                <a:latin typeface="標楷體" panose="03000509000000000000" pitchFamily="65" charset="-120"/>
                <a:ea typeface="標楷體" panose="03000509000000000000" pitchFamily="65" charset="-120"/>
              </a:rPr>
              <a:t>作為教學輔助工具是否比傳統的授課方式具有更佳的學習成果？</a:t>
            </a: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Research Question 2 (RQ2): </a:t>
            </a:r>
            <a:r>
              <a:rPr lang="en-US" altLang="zh-TW" dirty="0">
                <a:solidFill>
                  <a:srgbClr val="000000"/>
                </a:solidFill>
                <a:latin typeface="標楷體" panose="03000509000000000000" pitchFamily="65" charset="-120"/>
                <a:ea typeface="標楷體" panose="03000509000000000000" pitchFamily="65" charset="-120"/>
              </a:rPr>
              <a:t>GEG</a:t>
            </a:r>
            <a:r>
              <a:rPr lang="zh-TW" altLang="en-US" dirty="0">
                <a:solidFill>
                  <a:srgbClr val="000000"/>
                </a:solidFill>
                <a:latin typeface="標楷體" panose="03000509000000000000" pitchFamily="65" charset="-120"/>
                <a:ea typeface="標楷體" panose="03000509000000000000" pitchFamily="65" charset="-120"/>
              </a:rPr>
              <a:t>作為教學輔助工具是否為學生對</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的態度及行為帶來正面影響？</a:t>
            </a: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Research Question 3 (RQ3): </a:t>
            </a:r>
            <a:r>
              <a:rPr lang="zh-TW" altLang="en-US" dirty="0">
                <a:solidFill>
                  <a:srgbClr val="000000"/>
                </a:solidFill>
                <a:latin typeface="標楷體" panose="03000509000000000000" pitchFamily="65" charset="-120"/>
                <a:ea typeface="標楷體" panose="03000509000000000000" pitchFamily="65" charset="-120"/>
              </a:rPr>
              <a:t>會主動以</a:t>
            </a:r>
            <a:r>
              <a:rPr lang="en-US" altLang="zh-TW" dirty="0">
                <a:solidFill>
                  <a:srgbClr val="000000"/>
                </a:solidFill>
                <a:latin typeface="標楷體" panose="03000509000000000000" pitchFamily="65" charset="-120"/>
                <a:ea typeface="標楷體" panose="03000509000000000000" pitchFamily="65" charset="-120"/>
              </a:rPr>
              <a:t>GEG</a:t>
            </a:r>
            <a:r>
              <a:rPr lang="zh-TW" altLang="en-US" dirty="0">
                <a:solidFill>
                  <a:srgbClr val="000000"/>
                </a:solidFill>
                <a:latin typeface="標楷體" panose="03000509000000000000" pitchFamily="65" charset="-120"/>
                <a:ea typeface="標楷體" panose="03000509000000000000" pitchFamily="65" charset="-120"/>
              </a:rPr>
              <a:t>進行學習的學生比例是多少？主動進行學習的學生與沒有主動進行學習的學生相比是否具有較佳的學習成果？</a:t>
            </a: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Research Question 4 (RQ4): </a:t>
            </a:r>
            <a:r>
              <a:rPr lang="zh-TW" altLang="en-US" dirty="0">
                <a:solidFill>
                  <a:srgbClr val="000000"/>
                </a:solidFill>
                <a:latin typeface="標楷體" panose="03000509000000000000" pitchFamily="65" charset="-120"/>
                <a:ea typeface="標楷體" panose="03000509000000000000" pitchFamily="65" charset="-120"/>
              </a:rPr>
              <a:t>學生認為</a:t>
            </a:r>
            <a:r>
              <a:rPr lang="en-US" altLang="zh-TW" dirty="0">
                <a:solidFill>
                  <a:srgbClr val="000000"/>
                </a:solidFill>
                <a:latin typeface="標楷體" panose="03000509000000000000" pitchFamily="65" charset="-120"/>
                <a:ea typeface="標楷體" panose="03000509000000000000" pitchFamily="65" charset="-120"/>
              </a:rPr>
              <a:t>GEG</a:t>
            </a:r>
            <a:r>
              <a:rPr lang="zh-TW" altLang="en-US" dirty="0">
                <a:solidFill>
                  <a:srgbClr val="000000"/>
                </a:solidFill>
                <a:latin typeface="標楷體" panose="03000509000000000000" pitchFamily="65" charset="-120"/>
                <a:ea typeface="標楷體" panose="03000509000000000000" pitchFamily="65" charset="-120"/>
              </a:rPr>
              <a:t>有何優點與缺失？</a:t>
            </a:r>
          </a:p>
        </p:txBody>
      </p:sp>
    </p:spTree>
    <p:extLst>
      <p:ext uri="{BB962C8B-B14F-4D97-AF65-F5344CB8AC3E}">
        <p14:creationId xmlns:p14="http://schemas.microsoft.com/office/powerpoint/2010/main" val="10595069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6" name="Google Shape;437;p54">
            <a:extLst>
              <a:ext uri="{FF2B5EF4-FFF2-40B4-BE49-F238E27FC236}">
                <a16:creationId xmlns:a16="http://schemas.microsoft.com/office/drawing/2014/main" id="{B3C7F2D1-D863-4B89-8064-1B038AB4578F}"/>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實驗設計</a:t>
            </a:r>
            <a:endParaRPr lang="en-US" sz="3200" b="1" dirty="0">
              <a:solidFill>
                <a:schemeClr val="bg1">
                  <a:lumMod val="10000"/>
                </a:schemeClr>
              </a:solidFill>
              <a:latin typeface="DFKai-SB"/>
              <a:ea typeface="DFKai-SB"/>
              <a:sym typeface="DFKai-SB"/>
            </a:endParaRPr>
          </a:p>
        </p:txBody>
      </p:sp>
      <p:sp>
        <p:nvSpPr>
          <p:cNvPr id="3" name="投影片編號版面配置區 2">
            <a:extLst>
              <a:ext uri="{FF2B5EF4-FFF2-40B4-BE49-F238E27FC236}">
                <a16:creationId xmlns:a16="http://schemas.microsoft.com/office/drawing/2014/main" id="{F344577B-1CF7-427C-82E3-9A360F852ED9}"/>
              </a:ext>
            </a:extLst>
          </p:cNvPr>
          <p:cNvSpPr>
            <a:spLocks noGrp="1"/>
          </p:cNvSpPr>
          <p:nvPr>
            <p:ph type="sldNum" idx="12"/>
          </p:nvPr>
        </p:nvSpPr>
        <p:spPr/>
        <p:txBody>
          <a:bodyPr/>
          <a:lstStyle/>
          <a:p>
            <a:fld id="{00000000-1234-1234-1234-123412341234}" type="slidenum">
              <a:rPr lang="en-US" altLang="zh-TW" smtClean="0"/>
              <a:pPr/>
              <a:t>34</a:t>
            </a:fld>
            <a:endParaRPr lang="zh-TW" altLang="en-US"/>
          </a:p>
        </p:txBody>
      </p:sp>
      <p:sp>
        <p:nvSpPr>
          <p:cNvPr id="4" name="Google Shape;208;p33">
            <a:extLst>
              <a:ext uri="{FF2B5EF4-FFF2-40B4-BE49-F238E27FC236}">
                <a16:creationId xmlns:a16="http://schemas.microsoft.com/office/drawing/2014/main" id="{2AAE9E76-398B-49A2-8CC5-68F4C056E94B}"/>
              </a:ext>
            </a:extLst>
          </p:cNvPr>
          <p:cNvSpPr txBox="1">
            <a:spLocks/>
          </p:cNvSpPr>
          <p:nvPr/>
        </p:nvSpPr>
        <p:spPr bwMode="auto">
          <a:xfrm>
            <a:off x="935593" y="2074468"/>
            <a:ext cx="11097658" cy="1354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indent="-457189">
              <a:spcBef>
                <a:spcPts val="600"/>
              </a:spcBef>
              <a:spcAft>
                <a:spcPts val="600"/>
              </a:spcAft>
              <a:buClr>
                <a:srgbClr val="000000"/>
              </a:buClr>
              <a:buSzPts val="1800"/>
            </a:pPr>
            <a:r>
              <a:rPr lang="zh-TW" altLang="en-US" sz="1800" dirty="0">
                <a:solidFill>
                  <a:srgbClr val="000000"/>
                </a:solidFill>
                <a:latin typeface="DFKai-SB"/>
                <a:ea typeface="DFKai-SB"/>
                <a:cs typeface="DFKai-SB"/>
                <a:sym typeface="DFKai-SB"/>
              </a:rPr>
              <a:t>台灣逢甲大學</a:t>
            </a:r>
            <a:r>
              <a:rPr lang="en-US" altLang="zh-TW" sz="1800" dirty="0">
                <a:solidFill>
                  <a:srgbClr val="000000"/>
                </a:solidFill>
                <a:latin typeface="DFKai-SB"/>
                <a:ea typeface="DFKai-SB"/>
                <a:cs typeface="DFKai-SB"/>
                <a:sym typeface="DFKai-SB"/>
              </a:rPr>
              <a:t>110</a:t>
            </a:r>
            <a:r>
              <a:rPr lang="zh-TW" altLang="en-US" sz="1800" dirty="0">
                <a:solidFill>
                  <a:srgbClr val="000000"/>
                </a:solidFill>
                <a:latin typeface="DFKai-SB"/>
                <a:ea typeface="DFKai-SB"/>
                <a:cs typeface="DFKai-SB"/>
                <a:sym typeface="DFKai-SB"/>
              </a:rPr>
              <a:t>學年度上學期的物件導向設計課程</a:t>
            </a:r>
            <a:endParaRPr lang="en-US" altLang="zh-TW" sz="18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pPr>
            <a:r>
              <a:rPr lang="zh-TW" altLang="en-US" sz="1800" dirty="0">
                <a:solidFill>
                  <a:srgbClr val="000000"/>
                </a:solidFill>
                <a:latin typeface="DFKai-SB"/>
                <a:ea typeface="DFKai-SB"/>
                <a:cs typeface="DFKai-SB"/>
                <a:sym typeface="DFKai-SB"/>
              </a:rPr>
              <a:t>兩組學生，分別為實驗組（</a:t>
            </a:r>
            <a:r>
              <a:rPr lang="en-US" altLang="zh-TW" sz="1800" dirty="0">
                <a:solidFill>
                  <a:srgbClr val="000000"/>
                </a:solidFill>
                <a:latin typeface="DFKai-SB"/>
                <a:ea typeface="DFKai-SB"/>
                <a:cs typeface="DFKai-SB"/>
                <a:sym typeface="DFKai-SB"/>
              </a:rPr>
              <a:t>54</a:t>
            </a:r>
            <a:r>
              <a:rPr lang="zh-TW" altLang="en-US" sz="1800" dirty="0">
                <a:solidFill>
                  <a:srgbClr val="000000"/>
                </a:solidFill>
                <a:latin typeface="DFKai-SB"/>
                <a:ea typeface="DFKai-SB"/>
                <a:cs typeface="DFKai-SB"/>
                <a:sym typeface="DFKai-SB"/>
              </a:rPr>
              <a:t>位學生）與控制組（</a:t>
            </a:r>
            <a:r>
              <a:rPr lang="en-US" altLang="zh-TW" sz="1800" dirty="0">
                <a:solidFill>
                  <a:srgbClr val="000000"/>
                </a:solidFill>
                <a:latin typeface="DFKai-SB"/>
                <a:ea typeface="DFKai-SB"/>
                <a:cs typeface="DFKai-SB"/>
                <a:sym typeface="DFKai-SB"/>
              </a:rPr>
              <a:t>59</a:t>
            </a:r>
            <a:r>
              <a:rPr lang="zh-TW" altLang="en-US" sz="1800" dirty="0">
                <a:solidFill>
                  <a:srgbClr val="000000"/>
                </a:solidFill>
                <a:latin typeface="DFKai-SB"/>
                <a:ea typeface="DFKai-SB"/>
                <a:cs typeface="DFKai-SB"/>
                <a:sym typeface="DFKai-SB"/>
              </a:rPr>
              <a:t>位學生）</a:t>
            </a:r>
            <a:endParaRPr lang="en-US" altLang="zh-TW" sz="18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pPr>
            <a:r>
              <a:rPr lang="zh-TW" altLang="en-US" sz="1800" dirty="0">
                <a:solidFill>
                  <a:srgbClr val="000000"/>
                </a:solidFill>
                <a:latin typeface="DFKai-SB"/>
                <a:ea typeface="DFKai-SB"/>
                <a:cs typeface="DFKai-SB"/>
                <a:sym typeface="DFKai-SB"/>
              </a:rPr>
              <a:t>課程使用平台需要使用</a:t>
            </a:r>
            <a:r>
              <a:rPr lang="en-US" altLang="zh-TW" sz="1800" dirty="0">
                <a:solidFill>
                  <a:srgbClr val="000000"/>
                </a:solidFill>
                <a:latin typeface="DFKai-SB"/>
                <a:ea typeface="DFKai-SB"/>
                <a:cs typeface="DFKai-SB"/>
                <a:sym typeface="DFKai-SB"/>
              </a:rPr>
              <a:t>Git</a:t>
            </a:r>
            <a:r>
              <a:rPr lang="zh-TW" altLang="en-US" sz="1800" dirty="0">
                <a:solidFill>
                  <a:srgbClr val="000000"/>
                </a:solidFill>
                <a:latin typeface="DFKai-SB"/>
                <a:ea typeface="DFKai-SB"/>
                <a:cs typeface="DFKai-SB"/>
                <a:sym typeface="DFKai-SB"/>
              </a:rPr>
              <a:t>上傳作業程式碼（包含但不限於</a:t>
            </a:r>
            <a:r>
              <a:rPr lang="en-US" altLang="zh-TW" sz="1800" dirty="0">
                <a:solidFill>
                  <a:srgbClr val="000000"/>
                </a:solidFill>
                <a:latin typeface="DFKai-SB"/>
                <a:ea typeface="DFKai-SB"/>
                <a:cs typeface="DFKai-SB"/>
                <a:sym typeface="DFKai-SB"/>
              </a:rPr>
              <a:t>CLI</a:t>
            </a:r>
            <a:r>
              <a:rPr lang="zh-TW" altLang="en-US" sz="1800" dirty="0">
                <a:solidFill>
                  <a:srgbClr val="000000"/>
                </a:solidFill>
                <a:latin typeface="DFKai-SB"/>
                <a:ea typeface="DFKai-SB"/>
                <a:cs typeface="DFKai-SB"/>
                <a:sym typeface="DFKai-SB"/>
              </a:rPr>
              <a:t>）</a:t>
            </a:r>
            <a:endParaRPr lang="en-US" altLang="zh-TW" sz="18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pPr>
            <a:endParaRPr lang="zh-TW" altLang="en-US" sz="1800" dirty="0">
              <a:solidFill>
                <a:srgbClr val="000000"/>
              </a:solidFill>
              <a:latin typeface="DFKai-SB"/>
              <a:ea typeface="DFKai-SB"/>
              <a:cs typeface="DFKai-SB"/>
              <a:sym typeface="DFKai-SB"/>
            </a:endParaRPr>
          </a:p>
        </p:txBody>
      </p:sp>
      <p:sp>
        <p:nvSpPr>
          <p:cNvPr id="5" name="Google Shape;405;p49">
            <a:extLst>
              <a:ext uri="{FF2B5EF4-FFF2-40B4-BE49-F238E27FC236}">
                <a16:creationId xmlns:a16="http://schemas.microsoft.com/office/drawing/2014/main" id="{8D6E72B5-EF1B-4784-A7D8-EC1B3489323C}"/>
              </a:ext>
            </a:extLst>
          </p:cNvPr>
          <p:cNvSpPr txBox="1">
            <a:spLocks/>
          </p:cNvSpPr>
          <p:nvPr/>
        </p:nvSpPr>
        <p:spPr bwMode="auto">
          <a:xfrm>
            <a:off x="624417" y="1663735"/>
            <a:ext cx="2559457" cy="605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91425" tIns="45700" rIns="91425" bIns="45700"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101600" indent="0">
              <a:spcAft>
                <a:spcPts val="0"/>
              </a:spcAft>
              <a:buClr>
                <a:srgbClr val="000000"/>
              </a:buClr>
              <a:buSzPts val="2000"/>
              <a:buFont typeface="Georgia" pitchFamily="18" charset="0"/>
              <a:buNone/>
            </a:pP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課程環境 </a:t>
            </a:r>
            <a:r>
              <a:rPr lang="en-US" altLang="zh-TW"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 </a:t>
            </a:r>
            <a:r>
              <a:rPr lang="zh-TW" altLang="en-US" b="1"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rPr>
              <a:t>準實驗</a:t>
            </a:r>
            <a:endParaRPr lang="en-US" dirty="0">
              <a:solidFill>
                <a:srgbClr val="000000"/>
              </a:solidFill>
              <a:latin typeface="Arial"/>
              <a:ea typeface="Arial"/>
              <a:cs typeface="Arial"/>
              <a:sym typeface="Arial"/>
            </a:endParaRPr>
          </a:p>
        </p:txBody>
      </p:sp>
      <p:pic>
        <p:nvPicPr>
          <p:cNvPr id="7" name="圖片 6">
            <a:extLst>
              <a:ext uri="{FF2B5EF4-FFF2-40B4-BE49-F238E27FC236}">
                <a16:creationId xmlns:a16="http://schemas.microsoft.com/office/drawing/2014/main" id="{0A41CBF8-FAAB-446F-ABF5-0C51A1312450}"/>
              </a:ext>
            </a:extLst>
          </p:cNvPr>
          <p:cNvPicPr/>
          <p:nvPr/>
        </p:nvPicPr>
        <p:blipFill>
          <a:blip r:embed="rId3"/>
          <a:stretch>
            <a:fillRect/>
          </a:stretch>
        </p:blipFill>
        <p:spPr>
          <a:xfrm>
            <a:off x="8056059" y="2268918"/>
            <a:ext cx="4135941" cy="3341114"/>
          </a:xfrm>
          <a:prstGeom prst="rect">
            <a:avLst/>
          </a:prstGeom>
          <a:noFill/>
          <a:ln>
            <a:noFill/>
            <a:prstDash/>
          </a:ln>
        </p:spPr>
      </p:pic>
      <p:sp>
        <p:nvSpPr>
          <p:cNvPr id="8" name="Google Shape;405;p49">
            <a:extLst>
              <a:ext uri="{FF2B5EF4-FFF2-40B4-BE49-F238E27FC236}">
                <a16:creationId xmlns:a16="http://schemas.microsoft.com/office/drawing/2014/main" id="{34DD455B-38BB-4FFF-BA9B-033982DA9C8F}"/>
              </a:ext>
            </a:extLst>
          </p:cNvPr>
          <p:cNvSpPr txBox="1">
            <a:spLocks/>
          </p:cNvSpPr>
          <p:nvPr/>
        </p:nvSpPr>
        <p:spPr bwMode="auto">
          <a:xfrm>
            <a:off x="624418" y="3334292"/>
            <a:ext cx="1501562" cy="6051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91425" tIns="45700" rIns="91425" bIns="45700"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101600" indent="0">
              <a:spcAft>
                <a:spcPts val="0"/>
              </a:spcAft>
              <a:buClr>
                <a:srgbClr val="000000"/>
              </a:buClr>
              <a:buSzPts val="2000"/>
              <a:buFont typeface="Georgia" pitchFamily="18" charset="0"/>
              <a:buNone/>
            </a:pPr>
            <a:r>
              <a:rPr lang="zh-TW" altLang="en-US" b="1" dirty="0">
                <a:solidFill>
                  <a:srgbClr val="000000"/>
                </a:solidFill>
                <a:latin typeface="標楷體" panose="03000509000000000000" pitchFamily="65" charset="-120"/>
                <a:ea typeface="標楷體" panose="03000509000000000000" pitchFamily="65" charset="-120"/>
                <a:cs typeface="Arial"/>
                <a:sym typeface="Arial"/>
              </a:rPr>
              <a:t>實驗流程</a:t>
            </a:r>
            <a:endParaRPr lang="en-US" b="1" dirty="0">
              <a:solidFill>
                <a:srgbClr val="000000"/>
              </a:solidFill>
              <a:latin typeface="標楷體" panose="03000509000000000000" pitchFamily="65" charset="-120"/>
              <a:ea typeface="標楷體" panose="03000509000000000000" pitchFamily="65" charset="-120"/>
              <a:cs typeface="Arial"/>
              <a:sym typeface="Arial"/>
            </a:endParaRPr>
          </a:p>
        </p:txBody>
      </p:sp>
      <p:sp>
        <p:nvSpPr>
          <p:cNvPr id="9" name="Google Shape;208;p33">
            <a:extLst>
              <a:ext uri="{FF2B5EF4-FFF2-40B4-BE49-F238E27FC236}">
                <a16:creationId xmlns:a16="http://schemas.microsoft.com/office/drawing/2014/main" id="{F36FC0D8-DD15-414F-9C9B-997E5B193350}"/>
              </a:ext>
            </a:extLst>
          </p:cNvPr>
          <p:cNvSpPr txBox="1">
            <a:spLocks/>
          </p:cNvSpPr>
          <p:nvPr/>
        </p:nvSpPr>
        <p:spPr bwMode="auto">
          <a:xfrm>
            <a:off x="935593" y="3667525"/>
            <a:ext cx="6886383" cy="1354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indent="-457189">
              <a:spcBef>
                <a:spcPts val="600"/>
              </a:spcBef>
              <a:spcAft>
                <a:spcPts val="600"/>
              </a:spcAft>
              <a:buClr>
                <a:srgbClr val="000000"/>
              </a:buClr>
              <a:buSzPts val="1800"/>
              <a:buFont typeface="+mj-lt"/>
              <a:buAutoNum type="arabicPeriod"/>
            </a:pPr>
            <a:r>
              <a:rPr lang="zh-TW" altLang="en-US" sz="1800" dirty="0">
                <a:solidFill>
                  <a:srgbClr val="000000"/>
                </a:solidFill>
                <a:latin typeface="DFKai-SB"/>
                <a:ea typeface="DFKai-SB"/>
                <a:cs typeface="DFKai-SB"/>
                <a:sym typeface="DFKai-SB"/>
              </a:rPr>
              <a:t>不涉及實作的前置課程</a:t>
            </a:r>
            <a:endParaRPr lang="en-US" altLang="zh-TW" sz="18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r>
              <a:rPr lang="zh-TW" altLang="en-US" sz="1800" dirty="0">
                <a:solidFill>
                  <a:srgbClr val="000000"/>
                </a:solidFill>
                <a:latin typeface="DFKai-SB"/>
                <a:ea typeface="DFKai-SB"/>
                <a:cs typeface="DFKai-SB"/>
                <a:sym typeface="DFKai-SB"/>
              </a:rPr>
              <a:t>紙筆選擇題測驗（驗證兩組是否具有相同的基準點）</a:t>
            </a:r>
            <a:endParaRPr lang="en-US" altLang="zh-TW" sz="18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r>
              <a:rPr lang="zh-TW" altLang="en-US" sz="1800" dirty="0">
                <a:solidFill>
                  <a:srgbClr val="000000"/>
                </a:solidFill>
                <a:latin typeface="DFKai-SB"/>
                <a:ea typeface="DFKai-SB"/>
                <a:cs typeface="DFKai-SB"/>
                <a:sym typeface="DFKai-SB"/>
              </a:rPr>
              <a:t>教學授課（兩邊的授課範圍相當，建立</a:t>
            </a:r>
            <a:r>
              <a:rPr lang="en-US" altLang="zh-TW" sz="1800" dirty="0">
                <a:solidFill>
                  <a:srgbClr val="000000"/>
                </a:solidFill>
                <a:latin typeface="DFKai-SB"/>
                <a:ea typeface="DFKai-SB"/>
                <a:cs typeface="DFKai-SB"/>
                <a:sym typeface="DFKai-SB"/>
              </a:rPr>
              <a:t>Git Repository</a:t>
            </a:r>
            <a:r>
              <a:rPr lang="zh-TW" altLang="en-US" sz="1800" dirty="0">
                <a:solidFill>
                  <a:srgbClr val="000000"/>
                </a:solidFill>
                <a:latin typeface="DFKai-SB"/>
                <a:ea typeface="DFKai-SB"/>
                <a:cs typeface="DFKai-SB"/>
                <a:sym typeface="DFKai-SB"/>
              </a:rPr>
              <a:t>至分支合併、解決衝突，範圍約為遊戲關卡一至九）</a:t>
            </a:r>
            <a:endParaRPr lang="en-US" altLang="zh-TW" sz="18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r>
              <a:rPr lang="zh-TW" altLang="en-US" sz="1800" dirty="0">
                <a:solidFill>
                  <a:srgbClr val="000000"/>
                </a:solidFill>
                <a:latin typeface="DFKai-SB"/>
                <a:ea typeface="DFKai-SB"/>
                <a:cs typeface="DFKai-SB"/>
                <a:sym typeface="DFKai-SB"/>
              </a:rPr>
              <a:t>數周後進行上機測驗</a:t>
            </a:r>
            <a:endParaRPr lang="en-US" altLang="zh-TW" sz="1800" dirty="0">
              <a:solidFill>
                <a:srgbClr val="000000"/>
              </a:solidFill>
              <a:latin typeface="DFKai-SB"/>
              <a:ea typeface="DFKai-SB"/>
              <a:cs typeface="DFKai-SB"/>
              <a:sym typeface="DFKai-SB"/>
            </a:endParaRPr>
          </a:p>
          <a:p>
            <a:pPr indent="-457189">
              <a:spcBef>
                <a:spcPts val="600"/>
              </a:spcBef>
              <a:spcAft>
                <a:spcPts val="600"/>
              </a:spcAft>
              <a:buClr>
                <a:srgbClr val="000000"/>
              </a:buClr>
              <a:buSzPts val="1800"/>
              <a:buFont typeface="+mj-lt"/>
              <a:buAutoNum type="arabicPeriod"/>
            </a:pPr>
            <a:r>
              <a:rPr lang="zh-TW" altLang="en-US" sz="1800" dirty="0">
                <a:solidFill>
                  <a:srgbClr val="000000"/>
                </a:solidFill>
                <a:latin typeface="DFKai-SB"/>
                <a:ea typeface="DFKai-SB"/>
                <a:cs typeface="DFKai-SB"/>
                <a:sym typeface="DFKai-SB"/>
              </a:rPr>
              <a:t>問卷調查（實驗組）</a:t>
            </a:r>
          </a:p>
        </p:txBody>
      </p:sp>
    </p:spTree>
    <p:extLst>
      <p:ext uri="{BB962C8B-B14F-4D97-AF65-F5344CB8AC3E}">
        <p14:creationId xmlns:p14="http://schemas.microsoft.com/office/powerpoint/2010/main" val="24151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6" name="Google Shape;86;p16"/>
          <p:cNvSpPr txBox="1"/>
          <p:nvPr/>
        </p:nvSpPr>
        <p:spPr>
          <a:xfrm>
            <a:off x="3955667" y="6084300"/>
            <a:ext cx="7680400" cy="615513"/>
          </a:xfrm>
          <a:prstGeom prst="rect">
            <a:avLst/>
          </a:prstGeom>
          <a:noFill/>
          <a:ln>
            <a:noFill/>
          </a:ln>
        </p:spPr>
        <p:txBody>
          <a:bodyPr spcFirstLastPara="1" wrap="square" lIns="121900" tIns="121900" rIns="121900" bIns="121900" anchor="t" anchorCtr="0">
            <a:spAutoFit/>
          </a:bodyPr>
          <a:lstStyle/>
          <a:p>
            <a:pPr algn="ctr"/>
            <a:r>
              <a:rPr lang="zh-TW" altLang="en-US"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rPr>
              <a:t>學生在課堂上進行遊戲學習</a:t>
            </a:r>
            <a:endParaRPr sz="2400" dirty="0">
              <a:solidFill>
                <a:schemeClr val="bg1">
                  <a:lumMod val="10000"/>
                </a:schemeClr>
              </a:solidFill>
              <a:latin typeface="標楷體" panose="03000509000000000000" pitchFamily="65" charset="-120"/>
              <a:ea typeface="標楷體" panose="03000509000000000000" pitchFamily="65" charset="-120"/>
              <a:cs typeface="Times New Roman"/>
              <a:sym typeface="Times New Roman"/>
            </a:endParaRPr>
          </a:p>
        </p:txBody>
      </p:sp>
      <p:pic>
        <p:nvPicPr>
          <p:cNvPr id="87" name="Google Shape;87;p16"/>
          <p:cNvPicPr preferRelativeResize="0"/>
          <p:nvPr/>
        </p:nvPicPr>
        <p:blipFill>
          <a:blip r:embed="rId3" cstate="print">
            <a:extLst>
              <a:ext uri="{28A0092B-C50C-407E-A947-70E740481C1C}">
                <a14:useLocalDpi xmlns:a14="http://schemas.microsoft.com/office/drawing/2010/main" val="0"/>
              </a:ext>
            </a:extLst>
          </a:blip>
          <a:srcRect/>
          <a:stretch/>
        </p:blipFill>
        <p:spPr>
          <a:xfrm>
            <a:off x="4916232" y="1560464"/>
            <a:ext cx="5759337" cy="4320336"/>
          </a:xfrm>
          <a:prstGeom prst="rect">
            <a:avLst/>
          </a:prstGeom>
          <a:noFill/>
          <a:ln>
            <a:noFill/>
          </a:ln>
        </p:spPr>
      </p:pic>
      <p:sp>
        <p:nvSpPr>
          <p:cNvPr id="6" name="Google Shape;208;p33">
            <a:extLst>
              <a:ext uri="{FF2B5EF4-FFF2-40B4-BE49-F238E27FC236}">
                <a16:creationId xmlns:a16="http://schemas.microsoft.com/office/drawing/2014/main" id="{4D5C4B58-7F69-FDB1-D5F8-0D302C704B87}"/>
              </a:ext>
            </a:extLst>
          </p:cNvPr>
          <p:cNvSpPr txBox="1">
            <a:spLocks/>
          </p:cNvSpPr>
          <p:nvPr/>
        </p:nvSpPr>
        <p:spPr bwMode="auto">
          <a:xfrm>
            <a:off x="481702" y="1835889"/>
            <a:ext cx="3319118" cy="493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342900" indent="-342900">
              <a:spcBef>
                <a:spcPts val="400"/>
              </a:spcBef>
              <a:spcAft>
                <a:spcPts val="400"/>
              </a:spcAft>
              <a:buClr>
                <a:srgbClr val="000000"/>
              </a:buClr>
              <a:buSzPts val="1800"/>
            </a:pPr>
            <a:r>
              <a:rPr lang="zh-TW" altLang="en-US" sz="2200" dirty="0">
                <a:solidFill>
                  <a:srgbClr val="000000"/>
                </a:solidFill>
                <a:latin typeface="DFKai-SB"/>
                <a:ea typeface="DFKai-SB"/>
                <a:cs typeface="DFKai-SB"/>
                <a:sym typeface="DFKai-SB"/>
              </a:rPr>
              <a:t>課堂中花費一小時進行，第二個小時使用一般授課方式</a:t>
            </a:r>
          </a:p>
          <a:p>
            <a:pPr marL="342900" indent="-342900">
              <a:spcBef>
                <a:spcPts val="400"/>
              </a:spcBef>
              <a:spcAft>
                <a:spcPts val="400"/>
              </a:spcAft>
              <a:buClr>
                <a:srgbClr val="000000"/>
              </a:buClr>
              <a:buSzPts val="1800"/>
            </a:pPr>
            <a:r>
              <a:rPr lang="zh-TW" altLang="en-US" sz="2200" dirty="0">
                <a:solidFill>
                  <a:srgbClr val="000000"/>
                </a:solidFill>
                <a:latin typeface="DFKai-SB"/>
                <a:ea typeface="DFKai-SB"/>
                <a:cs typeface="DFKai-SB"/>
                <a:sym typeface="DFKai-SB"/>
              </a:rPr>
              <a:t>首先當場示範如何通過第一個關卡</a:t>
            </a:r>
          </a:p>
          <a:p>
            <a:pPr marL="342900" indent="-342900">
              <a:spcBef>
                <a:spcPts val="400"/>
              </a:spcBef>
              <a:spcAft>
                <a:spcPts val="400"/>
              </a:spcAft>
              <a:buClr>
                <a:srgbClr val="000000"/>
              </a:buClr>
              <a:buSzPts val="1800"/>
            </a:pPr>
            <a:r>
              <a:rPr lang="zh-TW" altLang="en-US" sz="2200" dirty="0">
                <a:solidFill>
                  <a:srgbClr val="000000"/>
                </a:solidFill>
                <a:latin typeface="DFKai-SB"/>
                <a:ea typeface="DFKai-SB"/>
                <a:cs typeface="DFKai-SB"/>
                <a:sym typeface="DFKai-SB"/>
              </a:rPr>
              <a:t>大多數學生都能通過遊戲中較容易的關卡</a:t>
            </a:r>
          </a:p>
          <a:p>
            <a:pPr marL="342900" indent="-342900">
              <a:spcBef>
                <a:spcPts val="400"/>
              </a:spcBef>
              <a:spcAft>
                <a:spcPts val="400"/>
              </a:spcAft>
              <a:buClr>
                <a:srgbClr val="000000"/>
              </a:buClr>
              <a:buSzPts val="1800"/>
            </a:pPr>
            <a:r>
              <a:rPr lang="zh-TW" altLang="en-US" sz="2200" dirty="0">
                <a:solidFill>
                  <a:srgbClr val="000000"/>
                </a:solidFill>
                <a:latin typeface="DFKai-SB"/>
                <a:ea typeface="DFKai-SB"/>
                <a:cs typeface="DFKai-SB"/>
                <a:sym typeface="DFKai-SB"/>
              </a:rPr>
              <a:t>我們觀察到比較多參數的指令較易令學生困惑</a:t>
            </a:r>
          </a:p>
        </p:txBody>
      </p:sp>
      <p:sp>
        <p:nvSpPr>
          <p:cNvPr id="9" name="Google Shape;437;p54">
            <a:extLst>
              <a:ext uri="{FF2B5EF4-FFF2-40B4-BE49-F238E27FC236}">
                <a16:creationId xmlns:a16="http://schemas.microsoft.com/office/drawing/2014/main" id="{E43252E3-6CA0-7189-D32F-F5BB1704F3FB}"/>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 </a:t>
            </a:r>
            <a:r>
              <a:rPr lang="zh-TW" altLang="en-US" sz="3200" b="1" dirty="0">
                <a:solidFill>
                  <a:schemeClr val="bg1">
                    <a:lumMod val="10000"/>
                  </a:schemeClr>
                </a:solidFill>
                <a:latin typeface="DFKai-SB"/>
                <a:ea typeface="DFKai-SB"/>
                <a:cs typeface="DFKai-SB"/>
                <a:sym typeface="DFKai-SB"/>
              </a:rPr>
              <a:t>課堂進行過程</a:t>
            </a:r>
            <a:endParaRPr lang="en-US" sz="3200" b="1" dirty="0">
              <a:solidFill>
                <a:schemeClr val="bg1">
                  <a:lumMod val="10000"/>
                </a:schemeClr>
              </a:solidFill>
              <a:latin typeface="DFKai-SB"/>
              <a:ea typeface="DFKai-SB"/>
              <a:sym typeface="DFKai-SB"/>
            </a:endParaRPr>
          </a:p>
        </p:txBody>
      </p:sp>
    </p:spTree>
    <p:extLst>
      <p:ext uri="{BB962C8B-B14F-4D97-AF65-F5344CB8AC3E}">
        <p14:creationId xmlns:p14="http://schemas.microsoft.com/office/powerpoint/2010/main" val="30008150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11" name="圖片 10">
            <a:extLst>
              <a:ext uri="{FF2B5EF4-FFF2-40B4-BE49-F238E27FC236}">
                <a16:creationId xmlns:a16="http://schemas.microsoft.com/office/drawing/2014/main" id="{020C60DA-7589-4588-8F36-3BAC6631CB3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93262" y="2226456"/>
            <a:ext cx="8844593" cy="3819066"/>
          </a:xfrm>
          <a:prstGeom prst="rect">
            <a:avLst/>
          </a:prstGeom>
        </p:spPr>
      </p:pic>
      <p:sp>
        <p:nvSpPr>
          <p:cNvPr id="6" name="Google Shape;437;p54">
            <a:extLst>
              <a:ext uri="{FF2B5EF4-FFF2-40B4-BE49-F238E27FC236}">
                <a16:creationId xmlns:a16="http://schemas.microsoft.com/office/drawing/2014/main" id="{B3C7F2D1-D863-4B89-8064-1B038AB4578F}"/>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研究模型</a:t>
            </a:r>
            <a:endParaRPr lang="en-US" sz="3200" b="1" dirty="0">
              <a:solidFill>
                <a:schemeClr val="bg1">
                  <a:lumMod val="10000"/>
                </a:schemeClr>
              </a:solidFill>
              <a:latin typeface="DFKai-SB"/>
              <a:ea typeface="DFKai-SB"/>
              <a:sym typeface="DFKai-SB"/>
            </a:endParaRPr>
          </a:p>
        </p:txBody>
      </p:sp>
      <p:sp>
        <p:nvSpPr>
          <p:cNvPr id="3" name="投影片編號版面配置區 2">
            <a:extLst>
              <a:ext uri="{FF2B5EF4-FFF2-40B4-BE49-F238E27FC236}">
                <a16:creationId xmlns:a16="http://schemas.microsoft.com/office/drawing/2014/main" id="{F344577B-1CF7-427C-82E3-9A360F852ED9}"/>
              </a:ext>
            </a:extLst>
          </p:cNvPr>
          <p:cNvSpPr>
            <a:spLocks noGrp="1"/>
          </p:cNvSpPr>
          <p:nvPr>
            <p:ph type="sldNum" idx="12"/>
          </p:nvPr>
        </p:nvSpPr>
        <p:spPr/>
        <p:txBody>
          <a:bodyPr/>
          <a:lstStyle/>
          <a:p>
            <a:fld id="{00000000-1234-1234-1234-123412341234}" type="slidenum">
              <a:rPr lang="en-US" altLang="zh-TW" smtClean="0"/>
              <a:pPr/>
              <a:t>36</a:t>
            </a:fld>
            <a:endParaRPr lang="zh-TW" altLang="en-US"/>
          </a:p>
        </p:txBody>
      </p:sp>
    </p:spTree>
    <p:extLst>
      <p:ext uri="{BB962C8B-B14F-4D97-AF65-F5344CB8AC3E}">
        <p14:creationId xmlns:p14="http://schemas.microsoft.com/office/powerpoint/2010/main" val="24199588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問卷內容</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4"/>
            <a:ext cx="10972800" cy="5070565"/>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sz="1800" b="1" dirty="0">
                <a:solidFill>
                  <a:schemeClr val="bg1">
                    <a:lumMod val="10000"/>
                  </a:schemeClr>
                </a:solidFill>
                <a:latin typeface="標楷體" panose="03000509000000000000" pitchFamily="65" charset="-120"/>
                <a:ea typeface="標楷體" panose="03000509000000000000" pitchFamily="65" charset="-120"/>
                <a:sym typeface="Arial"/>
              </a:rPr>
              <a:t>績效預期 </a:t>
            </a:r>
            <a:r>
              <a:rPr lang="en-US" altLang="zh-TW" sz="1800" b="1" dirty="0">
                <a:solidFill>
                  <a:schemeClr val="bg1">
                    <a:lumMod val="10000"/>
                  </a:schemeClr>
                </a:solidFill>
                <a:latin typeface="標楷體" panose="03000509000000000000" pitchFamily="65" charset="-120"/>
                <a:ea typeface="標楷體" panose="03000509000000000000" pitchFamily="65" charset="-120"/>
                <a:sym typeface="Arial"/>
              </a:rPr>
              <a:t>Performance Expectancy(PE)</a:t>
            </a: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PE-1</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使用</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 Education Game</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使我學會的速度增快</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PE-2</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使用</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 Education Game</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增進了我學習的成果</a:t>
            </a: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sz="1800" b="1" dirty="0">
                <a:solidFill>
                  <a:schemeClr val="bg1">
                    <a:lumMod val="10000"/>
                  </a:schemeClr>
                </a:solidFill>
                <a:latin typeface="標楷體" panose="03000509000000000000" pitchFamily="65" charset="-120"/>
                <a:ea typeface="標楷體" panose="03000509000000000000" pitchFamily="65" charset="-120"/>
                <a:sym typeface="Arial"/>
              </a:rPr>
              <a:t>努力的期望值 </a:t>
            </a:r>
            <a:r>
              <a:rPr lang="en-US" altLang="zh-TW" sz="1800" b="1" dirty="0">
                <a:solidFill>
                  <a:schemeClr val="bg1">
                    <a:lumMod val="10000"/>
                  </a:schemeClr>
                </a:solidFill>
                <a:latin typeface="標楷體" panose="03000509000000000000" pitchFamily="65" charset="-120"/>
                <a:ea typeface="標楷體" panose="03000509000000000000" pitchFamily="65" charset="-120"/>
                <a:sym typeface="Arial"/>
              </a:rPr>
              <a:t>Effort Expectancy(EE)</a:t>
            </a: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EE-1</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 Education Game</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使用起來不會太耗費心力</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EE-2</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 Education Game</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的功能及介面是很清晰易懂的</a:t>
            </a: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sz="1800" b="1" dirty="0">
                <a:solidFill>
                  <a:schemeClr val="bg1">
                    <a:lumMod val="10000"/>
                  </a:schemeClr>
                </a:solidFill>
                <a:latin typeface="標楷體" panose="03000509000000000000" pitchFamily="65" charset="-120"/>
                <a:ea typeface="標楷體" panose="03000509000000000000" pitchFamily="65" charset="-120"/>
                <a:sym typeface="Arial"/>
              </a:rPr>
              <a:t>自我效能 </a:t>
            </a:r>
            <a:r>
              <a:rPr lang="en-US" altLang="zh-TW" sz="1800" b="1" dirty="0">
                <a:solidFill>
                  <a:schemeClr val="bg1">
                    <a:lumMod val="10000"/>
                  </a:schemeClr>
                </a:solidFill>
                <a:latin typeface="標楷體" panose="03000509000000000000" pitchFamily="65" charset="-120"/>
                <a:ea typeface="標楷體" panose="03000509000000000000" pitchFamily="65" charset="-120"/>
                <a:sym typeface="Arial"/>
              </a:rPr>
              <a:t>Self Efficacy(SE)</a:t>
            </a:r>
          </a:p>
          <a:p>
            <a:pPr lvl="1">
              <a:lnSpc>
                <a:spcPct val="150000"/>
              </a:lnSpc>
              <a:spcBef>
                <a:spcPts val="0"/>
              </a:spcBef>
              <a:buClr>
                <a:srgbClr val="000000"/>
              </a:buClr>
            </a:pP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SE-1</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 </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當使用</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Git</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出現錯誤時，如果周圍沒有人可以教我，我能藉由遊玩以理解與解決發生的問題</a:t>
            </a: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lvl="1">
              <a:lnSpc>
                <a:spcPct val="150000"/>
              </a:lnSpc>
              <a:spcBef>
                <a:spcPts val="0"/>
              </a:spcBef>
              <a:buClr>
                <a:srgbClr val="000000"/>
              </a:buClr>
            </a:pP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SE-2</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 </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當學習</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Git</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出現困難時，如果周圍沒有人可以教我，我能藉由遊玩來釐清</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Git</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的概念或操作方法</a:t>
            </a: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sz="1800" b="1" dirty="0">
                <a:solidFill>
                  <a:schemeClr val="bg1">
                    <a:lumMod val="10000"/>
                  </a:schemeClr>
                </a:solidFill>
                <a:latin typeface="標楷體" panose="03000509000000000000" pitchFamily="65" charset="-120"/>
                <a:ea typeface="標楷體" panose="03000509000000000000" pitchFamily="65" charset="-120"/>
                <a:sym typeface="Arial"/>
              </a:rPr>
              <a:t>享樂主義動機 </a:t>
            </a:r>
            <a:r>
              <a:rPr lang="en-US" altLang="zh-TW" sz="1800" b="1" dirty="0">
                <a:solidFill>
                  <a:schemeClr val="bg1">
                    <a:lumMod val="10000"/>
                  </a:schemeClr>
                </a:solidFill>
                <a:latin typeface="標楷體" panose="03000509000000000000" pitchFamily="65" charset="-120"/>
                <a:ea typeface="標楷體" panose="03000509000000000000" pitchFamily="65" charset="-120"/>
                <a:sym typeface="Arial"/>
              </a:rPr>
              <a:t>Hedonic Motivation(HM)</a:t>
            </a: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lang="en-US" altLang="zh-TW" sz="1600" dirty="0">
                <a:solidFill>
                  <a:srgbClr val="F3F3F3">
                    <a:lumMod val="10000"/>
                  </a:srgbClr>
                </a:solidFill>
                <a:latin typeface="標楷體" panose="03000509000000000000" pitchFamily="65" charset="-120"/>
                <a:ea typeface="標楷體" panose="03000509000000000000" pitchFamily="65" charset="-120"/>
                <a:sym typeface="Arial"/>
              </a:rPr>
              <a:t>HM</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-1</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我認為透過</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 Education Game</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來學習</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是有趣的</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lang="en-US" altLang="zh-TW" sz="1600" dirty="0">
                <a:solidFill>
                  <a:srgbClr val="F3F3F3">
                    <a:lumMod val="10000"/>
                  </a:srgbClr>
                </a:solidFill>
                <a:latin typeface="標楷體" panose="03000509000000000000" pitchFamily="65" charset="-120"/>
                <a:ea typeface="標楷體" panose="03000509000000000000" pitchFamily="65" charset="-120"/>
                <a:sym typeface="Arial"/>
              </a:rPr>
              <a:t>HM-</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2</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我認為透過</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 Education Game</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來學習</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能帶給我更多動力</a:t>
            </a:r>
          </a:p>
          <a:p>
            <a:pPr marL="0" marR="0" lvl="0" indent="0" algn="l" defTabSz="914400" rtl="0" eaLnBrk="1" fontAlgn="base" latinLnBrk="0" hangingPunct="1">
              <a:lnSpc>
                <a:spcPct val="150000"/>
              </a:lnSpc>
              <a:spcBef>
                <a:spcPts val="0"/>
              </a:spcBef>
              <a:spcAft>
                <a:spcPct val="0"/>
              </a:spcAft>
              <a:buClr>
                <a:srgbClr val="000000"/>
              </a:buClr>
              <a:buSzPts val="1800"/>
              <a:buNone/>
              <a:tabLst/>
              <a:defRPr/>
            </a:pPr>
            <a:endParaRPr kumimoji="0" lang="en-US" altLang="zh-TW" sz="1600" b="1"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a:lnSpc>
                <a:spcPct val="150000"/>
              </a:lnSpc>
              <a:spcBef>
                <a:spcPts val="0"/>
              </a:spcBef>
              <a:buClr>
                <a:srgbClr val="000000"/>
              </a:buClr>
            </a:pPr>
            <a:endParaRPr lang="en-US" altLang="zh-TW" sz="1533" b="1" dirty="0">
              <a:solidFill>
                <a:schemeClr val="bg1">
                  <a:lumMod val="10000"/>
                </a:scheme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37</a:t>
            </a:fld>
            <a:endParaRPr lang="zh-TW" altLang="en-US"/>
          </a:p>
        </p:txBody>
      </p:sp>
    </p:spTree>
    <p:extLst>
      <p:ext uri="{BB962C8B-B14F-4D97-AF65-F5344CB8AC3E}">
        <p14:creationId xmlns:p14="http://schemas.microsoft.com/office/powerpoint/2010/main" val="40033992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問卷內容</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4"/>
            <a:ext cx="10972800" cy="5070565"/>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sz="1800" b="1" dirty="0">
                <a:solidFill>
                  <a:schemeClr val="bg1">
                    <a:lumMod val="10000"/>
                  </a:schemeClr>
                </a:solidFill>
                <a:latin typeface="標楷體" panose="03000509000000000000" pitchFamily="65" charset="-120"/>
                <a:ea typeface="標楷體" panose="03000509000000000000" pitchFamily="65" charset="-120"/>
                <a:sym typeface="Arial"/>
              </a:rPr>
              <a:t>遊戲有用性 </a:t>
            </a:r>
            <a:r>
              <a:rPr lang="en-US" altLang="zh-TW" sz="1800" b="1" dirty="0">
                <a:solidFill>
                  <a:schemeClr val="bg1">
                    <a:lumMod val="10000"/>
                  </a:schemeClr>
                </a:solidFill>
                <a:latin typeface="標楷體" panose="03000509000000000000" pitchFamily="65" charset="-120"/>
                <a:ea typeface="標楷體" panose="03000509000000000000" pitchFamily="65" charset="-120"/>
                <a:sym typeface="Arial"/>
              </a:rPr>
              <a:t>Game Usefulness(GU)</a:t>
            </a: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lang="en-US" altLang="zh-TW" sz="1600" dirty="0">
                <a:solidFill>
                  <a:srgbClr val="F3F3F3">
                    <a:lumMod val="10000"/>
                  </a:srgbClr>
                </a:solidFill>
                <a:latin typeface="標楷體" panose="03000509000000000000" pitchFamily="65" charset="-120"/>
                <a:ea typeface="標楷體" panose="03000509000000000000" pitchFamily="65" charset="-120"/>
                <a:sym typeface="Arial"/>
              </a:rPr>
              <a:t>GU</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-1</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使用</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 Education Game</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學習</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時，遊戲內的提示或指導能幫助我理解關卡內所要教學的</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概念</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lang="en-US" altLang="zh-TW" sz="1600" dirty="0">
                <a:solidFill>
                  <a:srgbClr val="F3F3F3">
                    <a:lumMod val="10000"/>
                  </a:srgbClr>
                </a:solidFill>
                <a:latin typeface="標楷體" panose="03000509000000000000" pitchFamily="65" charset="-120"/>
                <a:ea typeface="標楷體" panose="03000509000000000000" pitchFamily="65" charset="-120"/>
                <a:sym typeface="Arial"/>
              </a:rPr>
              <a:t>GU</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-2</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使用</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 Education Game</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學習</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時，我能透過完成關卡理解各項</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指令的使用方法</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lang="en-US" altLang="zh-TW" sz="1600" dirty="0">
                <a:solidFill>
                  <a:srgbClr val="F3F3F3">
                    <a:lumMod val="10000"/>
                  </a:srgbClr>
                </a:solidFill>
                <a:latin typeface="標楷體" panose="03000509000000000000" pitchFamily="65" charset="-120"/>
                <a:ea typeface="標楷體" panose="03000509000000000000" pitchFamily="65" charset="-120"/>
                <a:sym typeface="Arial"/>
              </a:rPr>
              <a:t>GU</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-3</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使用</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 Education Game</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學習</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時，遊戲內的視覺化效果及機制能幫助我理解</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的工作概念或流程</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sz="1800" b="1" dirty="0">
                <a:solidFill>
                  <a:schemeClr val="bg1">
                    <a:lumMod val="10000"/>
                  </a:schemeClr>
                </a:solidFill>
                <a:latin typeface="標楷體" panose="03000509000000000000" pitchFamily="65" charset="-120"/>
                <a:ea typeface="標楷體" panose="03000509000000000000" pitchFamily="65" charset="-120"/>
                <a:sym typeface="Arial"/>
              </a:rPr>
              <a:t>遊戲動機 </a:t>
            </a:r>
            <a:r>
              <a:rPr lang="en-US" altLang="zh-TW" sz="1800" b="1" dirty="0">
                <a:solidFill>
                  <a:schemeClr val="bg1">
                    <a:lumMod val="10000"/>
                  </a:schemeClr>
                </a:solidFill>
                <a:latin typeface="標楷體" panose="03000509000000000000" pitchFamily="65" charset="-120"/>
                <a:ea typeface="標楷體" panose="03000509000000000000" pitchFamily="65" charset="-120"/>
                <a:sym typeface="Arial"/>
              </a:rPr>
              <a:t>Game Motivation(GM)</a:t>
            </a: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lang="en-US" altLang="zh-TW" sz="1600" dirty="0">
                <a:solidFill>
                  <a:srgbClr val="F3F3F3">
                    <a:lumMod val="10000"/>
                  </a:srgbClr>
                </a:solidFill>
                <a:latin typeface="標楷體" panose="03000509000000000000" pitchFamily="65" charset="-120"/>
                <a:ea typeface="標楷體" panose="03000509000000000000" pitchFamily="65" charset="-120"/>
                <a:sym typeface="Arial"/>
              </a:rPr>
              <a:t>GM</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-1</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使用</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 Education Game</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學習時，遊戲內的積分與排行榜系統使我更有動力參與學習</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lang="en-US" altLang="zh-TW" sz="1600" dirty="0">
                <a:solidFill>
                  <a:srgbClr val="F3F3F3">
                    <a:lumMod val="10000"/>
                  </a:srgbClr>
                </a:solidFill>
                <a:latin typeface="標楷體" panose="03000509000000000000" pitchFamily="65" charset="-120"/>
                <a:ea typeface="標楷體" panose="03000509000000000000" pitchFamily="65" charset="-120"/>
                <a:sym typeface="Arial"/>
              </a:rPr>
              <a:t>GM</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-2</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使用</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 Education Game</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學習時，遊戲內的成就系統使我更有動力參與學習</a:t>
            </a: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lang="en-US" altLang="zh-TW" sz="1600" dirty="0">
                <a:solidFill>
                  <a:srgbClr val="F3F3F3">
                    <a:lumMod val="10000"/>
                  </a:srgbClr>
                </a:solidFill>
                <a:latin typeface="標楷體" panose="03000509000000000000" pitchFamily="65" charset="-120"/>
                <a:ea typeface="標楷體" panose="03000509000000000000" pitchFamily="65" charset="-120"/>
                <a:sym typeface="Arial"/>
              </a:rPr>
              <a:t>GM</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-3</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遊戲內的提示與指導比起純授課更使我有動力理解</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Git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概念</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sz="1800" b="1" dirty="0">
                <a:solidFill>
                  <a:schemeClr val="bg1">
                    <a:lumMod val="10000"/>
                  </a:schemeClr>
                </a:solidFill>
                <a:latin typeface="標楷體" panose="03000509000000000000" pitchFamily="65" charset="-120"/>
                <a:ea typeface="標楷體" panose="03000509000000000000" pitchFamily="65" charset="-120"/>
                <a:sym typeface="Arial"/>
              </a:rPr>
              <a:t>態度 </a:t>
            </a:r>
            <a:r>
              <a:rPr lang="en-US" altLang="zh-TW" sz="1800" b="1" dirty="0">
                <a:solidFill>
                  <a:schemeClr val="bg1">
                    <a:lumMod val="10000"/>
                  </a:schemeClr>
                </a:solidFill>
                <a:latin typeface="標楷體" panose="03000509000000000000" pitchFamily="65" charset="-120"/>
                <a:ea typeface="標楷體" panose="03000509000000000000" pitchFamily="65" charset="-120"/>
                <a:sym typeface="Arial"/>
              </a:rPr>
              <a:t>Attitude(AT)</a:t>
            </a:r>
          </a:p>
          <a:p>
            <a:pPr lvl="1">
              <a:lnSpc>
                <a:spcPct val="150000"/>
              </a:lnSpc>
              <a:spcBef>
                <a:spcPts val="0"/>
              </a:spcBef>
              <a:buClr>
                <a:srgbClr val="000000"/>
              </a:buClr>
            </a:pP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AT-1</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 </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我認為使用版本控制工具來管理程式碼是個好主意</a:t>
            </a: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lvl="1">
              <a:lnSpc>
                <a:spcPct val="150000"/>
              </a:lnSpc>
              <a:spcBef>
                <a:spcPts val="0"/>
              </a:spcBef>
              <a:buClr>
                <a:srgbClr val="000000"/>
              </a:buClr>
            </a:pP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AT-2</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 </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我認為學習使用版本控制工具是個好主意</a:t>
            </a: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lvl="1">
              <a:lnSpc>
                <a:spcPct val="150000"/>
              </a:lnSpc>
              <a:spcBef>
                <a:spcPts val="0"/>
              </a:spcBef>
              <a:buClr>
                <a:srgbClr val="000000"/>
              </a:buClr>
            </a:pP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AT-3</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 </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我認同開發程式時應使用版本控制工具</a:t>
            </a: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lvl="1">
              <a:lnSpc>
                <a:spcPct val="150000"/>
              </a:lnSpc>
              <a:spcBef>
                <a:spcPts val="0"/>
              </a:spcBef>
              <a:buClr>
                <a:srgbClr val="000000"/>
              </a:buClr>
            </a:pP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AT-4</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 </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我對使用版本控制工具持積極態度</a:t>
            </a: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lvl="1">
              <a:lnSpc>
                <a:spcPct val="150000"/>
              </a:lnSpc>
              <a:spcBef>
                <a:spcPts val="0"/>
              </a:spcBef>
              <a:buClr>
                <a:srgbClr val="000000"/>
              </a:buClr>
            </a:pP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marL="0" marR="0" lvl="0" indent="0" algn="l" defTabSz="914400" rtl="0" eaLnBrk="1" fontAlgn="base" latinLnBrk="0" hangingPunct="1">
              <a:lnSpc>
                <a:spcPct val="150000"/>
              </a:lnSpc>
              <a:spcBef>
                <a:spcPts val="0"/>
              </a:spcBef>
              <a:spcAft>
                <a:spcPct val="0"/>
              </a:spcAft>
              <a:buClr>
                <a:srgbClr val="000000"/>
              </a:buClr>
              <a:buSzPts val="1800"/>
              <a:buNone/>
              <a:tabLst/>
              <a:defRPr/>
            </a:pPr>
            <a:endParaRPr kumimoji="0" lang="en-US" altLang="zh-TW" sz="1600" b="1"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a:lnSpc>
                <a:spcPct val="150000"/>
              </a:lnSpc>
              <a:spcBef>
                <a:spcPts val="0"/>
              </a:spcBef>
              <a:buClr>
                <a:srgbClr val="000000"/>
              </a:buClr>
            </a:pPr>
            <a:endParaRPr lang="en-US" altLang="zh-TW" sz="1533" b="1" dirty="0">
              <a:solidFill>
                <a:schemeClr val="bg1">
                  <a:lumMod val="10000"/>
                </a:scheme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38</a:t>
            </a:fld>
            <a:endParaRPr lang="zh-TW" altLang="en-US"/>
          </a:p>
        </p:txBody>
      </p:sp>
    </p:spTree>
    <p:extLst>
      <p:ext uri="{BB962C8B-B14F-4D97-AF65-F5344CB8AC3E}">
        <p14:creationId xmlns:p14="http://schemas.microsoft.com/office/powerpoint/2010/main" val="16538683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問卷內容</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4"/>
            <a:ext cx="10972800" cy="5070565"/>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sz="1800" b="1" dirty="0">
                <a:solidFill>
                  <a:schemeClr val="bg1">
                    <a:lumMod val="10000"/>
                  </a:schemeClr>
                </a:solidFill>
                <a:latin typeface="標楷體" panose="03000509000000000000" pitchFamily="65" charset="-120"/>
                <a:ea typeface="標楷體" panose="03000509000000000000" pitchFamily="65" charset="-120"/>
                <a:sym typeface="Arial"/>
              </a:rPr>
              <a:t>行為意向</a:t>
            </a:r>
            <a:r>
              <a:rPr lang="en-US" altLang="zh-TW" sz="1800" b="1" dirty="0">
                <a:solidFill>
                  <a:schemeClr val="bg1">
                    <a:lumMod val="10000"/>
                  </a:schemeClr>
                </a:solidFill>
                <a:latin typeface="標楷體" panose="03000509000000000000" pitchFamily="65" charset="-120"/>
                <a:ea typeface="標楷體" panose="03000509000000000000" pitchFamily="65" charset="-120"/>
                <a:sym typeface="Arial"/>
              </a:rPr>
              <a:t> Behavior Intention(BI)</a:t>
            </a: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BI-1</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我打算在以後的專案採用版本控制工具</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BI-2</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我打算經常使用版本控制工具</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BI-3</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我打算成為版本控制工具的忠實使用者</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sz="1800" b="1" dirty="0">
                <a:solidFill>
                  <a:schemeClr val="bg1">
                    <a:lumMod val="10000"/>
                  </a:schemeClr>
                </a:solidFill>
                <a:latin typeface="標楷體" panose="03000509000000000000" pitchFamily="65" charset="-120"/>
                <a:ea typeface="標楷體" panose="03000509000000000000" pitchFamily="65" charset="-120"/>
                <a:sym typeface="Arial"/>
              </a:rPr>
              <a:t>實際行為 </a:t>
            </a:r>
            <a:r>
              <a:rPr lang="en-US" altLang="zh-TW" sz="1800" b="1" dirty="0">
                <a:solidFill>
                  <a:schemeClr val="bg1">
                    <a:lumMod val="10000"/>
                  </a:schemeClr>
                </a:solidFill>
                <a:latin typeface="標楷體" panose="03000509000000000000" pitchFamily="65" charset="-120"/>
                <a:ea typeface="標楷體" panose="03000509000000000000" pitchFamily="65" charset="-120"/>
                <a:sym typeface="Arial"/>
              </a:rPr>
              <a:t>User Behavior(UB)</a:t>
            </a: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lang="en-US" altLang="zh-TW" sz="1600" dirty="0">
                <a:solidFill>
                  <a:srgbClr val="F3F3F3">
                    <a:lumMod val="10000"/>
                  </a:srgbClr>
                </a:solidFill>
                <a:latin typeface="標楷體" panose="03000509000000000000" pitchFamily="65" charset="-120"/>
                <a:ea typeface="標楷體" panose="03000509000000000000" pitchFamily="65" charset="-120"/>
                <a:sym typeface="Arial"/>
              </a:rPr>
              <a:t>UB</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-1</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我在所有的軟體專案中都經常使用版本控制工具</a:t>
            </a:r>
            <a:endPar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369689" marR="0" lvl="1" indent="-138410" algn="l" defTabSz="914400" rtl="0" eaLnBrk="1" fontAlgn="base" latinLnBrk="0" hangingPunct="1">
              <a:lnSpc>
                <a:spcPct val="150000"/>
              </a:lnSpc>
              <a:spcBef>
                <a:spcPts val="0"/>
              </a:spcBef>
              <a:spcAft>
                <a:spcPct val="0"/>
              </a:spcAft>
              <a:buClr>
                <a:srgbClr val="000000"/>
              </a:buClr>
              <a:buSzTx/>
              <a:buFont typeface="Georgia" pitchFamily="18" charset="0"/>
              <a:buChar char="▫"/>
              <a:tabLst/>
              <a:defRPr/>
            </a:pP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UB-2</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 </a:t>
            </a:r>
            <a:r>
              <a:rPr kumimoji="0" lang="en-US" altLang="zh-TW"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zh-TW" altLang="en-US" sz="1600"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我推薦我的同學像我一樣使用版本控制工具</a:t>
            </a:r>
          </a:p>
          <a:p>
            <a:pPr marL="285750" indent="-285750">
              <a:lnSpc>
                <a:spcPct val="150000"/>
              </a:lnSpc>
              <a:spcBef>
                <a:spcPts val="0"/>
              </a:spcBef>
              <a:buClr>
                <a:srgbClr val="000000"/>
              </a:buClr>
              <a:buSzPts val="1800"/>
            </a:pPr>
            <a:r>
              <a:rPr lang="zh-TW" altLang="en-US" sz="1800" b="1" dirty="0">
                <a:solidFill>
                  <a:schemeClr val="bg1">
                    <a:lumMod val="10000"/>
                  </a:schemeClr>
                </a:solidFill>
                <a:latin typeface="標楷體" panose="03000509000000000000" pitchFamily="65" charset="-120"/>
                <a:ea typeface="標楷體" panose="03000509000000000000" pitchFamily="65" charset="-120"/>
                <a:sym typeface="Arial"/>
              </a:rPr>
              <a:t>開放式問題 </a:t>
            </a:r>
            <a:r>
              <a:rPr lang="en-US" altLang="zh-TW" sz="1800" b="1" dirty="0">
                <a:solidFill>
                  <a:schemeClr val="bg1">
                    <a:lumMod val="10000"/>
                  </a:schemeClr>
                </a:solidFill>
                <a:latin typeface="標楷體" panose="03000509000000000000" pitchFamily="65" charset="-120"/>
                <a:ea typeface="標楷體" panose="03000509000000000000" pitchFamily="65" charset="-120"/>
                <a:sym typeface="Arial"/>
              </a:rPr>
              <a:t>Open ended Question (OEQ)</a:t>
            </a:r>
          </a:p>
          <a:p>
            <a:pPr lvl="1">
              <a:lnSpc>
                <a:spcPct val="150000"/>
              </a:lnSpc>
              <a:spcBef>
                <a:spcPts val="0"/>
              </a:spcBef>
              <a:buClr>
                <a:srgbClr val="000000"/>
              </a:buClr>
            </a:pP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OEQ-1</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 </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你認為</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Git Education Game</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在教學或遊戲方面有什麼吸引你的優點？或是為你帶來了什麼學習上的好處？</a:t>
            </a: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lvl="1">
              <a:lnSpc>
                <a:spcPct val="150000"/>
              </a:lnSpc>
              <a:spcBef>
                <a:spcPts val="0"/>
              </a:spcBef>
              <a:buClr>
                <a:srgbClr val="000000"/>
              </a:buClr>
            </a:pP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OEQ-2</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 </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你認為</a:t>
            </a:r>
            <a:r>
              <a:rPr lang="en-US" altLang="zh-TW" sz="1600" dirty="0">
                <a:solidFill>
                  <a:schemeClr val="bg1">
                    <a:lumMod val="10000"/>
                  </a:schemeClr>
                </a:solidFill>
                <a:latin typeface="標楷體" panose="03000509000000000000" pitchFamily="65" charset="-120"/>
                <a:ea typeface="標楷體" panose="03000509000000000000" pitchFamily="65" charset="-120"/>
                <a:sym typeface="Arial"/>
              </a:rPr>
              <a:t>Git Education Game</a:t>
            </a:r>
            <a:r>
              <a:rPr lang="zh-TW" altLang="en-US" sz="1600" dirty="0">
                <a:solidFill>
                  <a:schemeClr val="bg1">
                    <a:lumMod val="10000"/>
                  </a:schemeClr>
                </a:solidFill>
                <a:latin typeface="標楷體" panose="03000509000000000000" pitchFamily="65" charset="-120"/>
                <a:ea typeface="標楷體" panose="03000509000000000000" pitchFamily="65" charset="-120"/>
                <a:sym typeface="Arial"/>
              </a:rPr>
              <a:t>在教學或遊戲方面有什麼缺點？或是在教學上有什麼缺失的地方？</a:t>
            </a: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marL="231279" lvl="1" indent="0">
              <a:lnSpc>
                <a:spcPct val="150000"/>
              </a:lnSpc>
              <a:spcBef>
                <a:spcPts val="0"/>
              </a:spcBef>
              <a:buClr>
                <a:srgbClr val="000000"/>
              </a:buClr>
              <a:buNone/>
            </a:pPr>
            <a:endParaRPr lang="en-US" altLang="zh-TW" sz="1600" dirty="0">
              <a:solidFill>
                <a:schemeClr val="bg1">
                  <a:lumMod val="10000"/>
                </a:schemeClr>
              </a:solidFill>
              <a:latin typeface="標楷體" panose="03000509000000000000" pitchFamily="65" charset="-120"/>
              <a:ea typeface="標楷體" panose="03000509000000000000" pitchFamily="65" charset="-120"/>
              <a:sym typeface="Arial"/>
            </a:endParaRPr>
          </a:p>
          <a:p>
            <a:pPr marL="0" marR="0" lvl="0" indent="0" algn="l" defTabSz="914400" rtl="0" eaLnBrk="1" fontAlgn="base" latinLnBrk="0" hangingPunct="1">
              <a:lnSpc>
                <a:spcPct val="150000"/>
              </a:lnSpc>
              <a:spcBef>
                <a:spcPts val="0"/>
              </a:spcBef>
              <a:spcAft>
                <a:spcPct val="0"/>
              </a:spcAft>
              <a:buClr>
                <a:srgbClr val="000000"/>
              </a:buClr>
              <a:buSzPts val="1800"/>
              <a:buNone/>
              <a:tabLst/>
              <a:defRPr/>
            </a:pPr>
            <a:endParaRPr kumimoji="0" lang="en-US" altLang="zh-TW" sz="1600" b="1"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a:lnSpc>
                <a:spcPct val="150000"/>
              </a:lnSpc>
              <a:spcBef>
                <a:spcPts val="0"/>
              </a:spcBef>
              <a:buClr>
                <a:srgbClr val="000000"/>
              </a:buClr>
            </a:pPr>
            <a:endParaRPr lang="en-US" altLang="zh-TW" sz="1533" b="1" dirty="0">
              <a:solidFill>
                <a:schemeClr val="bg1">
                  <a:lumMod val="10000"/>
                </a:scheme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39</a:t>
            </a:fld>
            <a:endParaRPr lang="zh-TW" altLang="en-US"/>
          </a:p>
        </p:txBody>
      </p:sp>
    </p:spTree>
    <p:extLst>
      <p:ext uri="{BB962C8B-B14F-4D97-AF65-F5344CB8AC3E}">
        <p14:creationId xmlns:p14="http://schemas.microsoft.com/office/powerpoint/2010/main" val="36431954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3"/>
          <p:cNvSpPr txBox="1">
            <a:spLocks noGrp="1"/>
          </p:cNvSpPr>
          <p:nvPr>
            <p:ph type="title"/>
          </p:nvPr>
        </p:nvSpPr>
        <p:spPr>
          <a:xfrm>
            <a:off x="0" y="620713"/>
            <a:ext cx="11582400" cy="1066800"/>
          </a:xfrm>
          <a:prstGeom prst="rect">
            <a:avLst/>
          </a:prstGeom>
          <a:ln>
            <a:noFill/>
          </a:ln>
        </p:spPr>
        <p:txBody>
          <a:bodyPr spcFirstLastPara="1" vert="horz" wrap="square" lIns="121900" tIns="60933" rIns="121900" bIns="60933" numCol="1" anchor="ctr" anchorCtr="0" compatLnSpc="1">
            <a:prstTxWarp prst="textNoShape">
              <a:avLst/>
            </a:prstTxWarp>
            <a:noAutofit/>
          </a:bodyPr>
          <a:lstStyle/>
          <a:p>
            <a:pPr marL="609585">
              <a:spcBef>
                <a:spcPts val="225"/>
              </a:spcBef>
              <a:spcAft>
                <a:spcPts val="0"/>
              </a:spcAft>
            </a:pPr>
            <a:r>
              <a:rPr lang="zh-TW" sz="3200" b="1" dirty="0">
                <a:solidFill>
                  <a:srgbClr val="000000"/>
                </a:solidFill>
                <a:latin typeface="DFKai-SB"/>
                <a:ea typeface="DFKai-SB"/>
                <a:cs typeface="DFKai-SB"/>
                <a:sym typeface="DFKai-SB"/>
              </a:rPr>
              <a:t>遭遇問題</a:t>
            </a:r>
            <a:endParaRPr sz="3200" b="1" dirty="0">
              <a:solidFill>
                <a:srgbClr val="000000"/>
              </a:solidFill>
              <a:latin typeface="DFKai-SB"/>
              <a:ea typeface="DFKai-SB"/>
              <a:cs typeface="DFKai-SB"/>
              <a:sym typeface="DFKai-SB"/>
            </a:endParaRPr>
          </a:p>
        </p:txBody>
      </p:sp>
      <p:sp>
        <p:nvSpPr>
          <p:cNvPr id="208" name="Google Shape;208;p33"/>
          <p:cNvSpPr txBox="1">
            <a:spLocks noGrp="1"/>
          </p:cNvSpPr>
          <p:nvPr>
            <p:ph type="body" idx="1"/>
          </p:nvPr>
        </p:nvSpPr>
        <p:spPr>
          <a:xfrm>
            <a:off x="624418" y="1773239"/>
            <a:ext cx="11408933" cy="4827600"/>
          </a:xfrm>
          <a:prstGeom prst="rect">
            <a:avLst/>
          </a:prstGeom>
        </p:spPr>
        <p:txBody>
          <a:bodyPr spcFirstLastPara="1" vert="horz" wrap="square" lIns="121900" tIns="60933" rIns="121900" bIns="60933" numCol="1" anchor="t" anchorCtr="0" compatLnSpc="1">
            <a:prstTxWarp prst="textNoShape">
              <a:avLst/>
            </a:prstTxWarp>
            <a:noAutofit/>
          </a:bodyPr>
          <a:lstStyle/>
          <a:p>
            <a:pPr marL="609585" indent="0">
              <a:spcBef>
                <a:spcPts val="225"/>
              </a:spcBef>
              <a:spcAft>
                <a:spcPts val="0"/>
              </a:spcAft>
              <a:buNone/>
            </a:pPr>
            <a:endParaRPr sz="2400" dirty="0">
              <a:solidFill>
                <a:srgbClr val="000000"/>
              </a:solidFill>
              <a:latin typeface="DFKai-SB"/>
              <a:ea typeface="DFKai-SB"/>
              <a:cs typeface="DFKai-SB"/>
              <a:sym typeface="DFKai-SB"/>
            </a:endParaRPr>
          </a:p>
          <a:p>
            <a:pPr indent="-457189">
              <a:buClr>
                <a:srgbClr val="000000"/>
              </a:buClr>
              <a:buSzPts val="1800"/>
              <a:buFont typeface="+mj-lt"/>
              <a:buAutoNum type="arabicPeriod"/>
            </a:pPr>
            <a:r>
              <a:rPr lang="zh-TW" altLang="en-US" dirty="0">
                <a:solidFill>
                  <a:srgbClr val="000000"/>
                </a:solidFill>
                <a:latin typeface="DFKai-SB"/>
                <a:ea typeface="DFKai-SB"/>
                <a:cs typeface="DFKai-SB"/>
                <a:sym typeface="DFKai-SB"/>
              </a:rPr>
              <a:t>傳統的授課方式中，學生對於版本控制工具的概念及使用方式容易混淆不清</a:t>
            </a:r>
            <a:br>
              <a:rPr lang="en-US" altLang="zh-TW" dirty="0">
                <a:solidFill>
                  <a:srgbClr val="000000"/>
                </a:solidFill>
                <a:latin typeface="DFKai-SB"/>
                <a:ea typeface="DFKai-SB"/>
                <a:cs typeface="DFKai-SB"/>
                <a:sym typeface="DFKai-SB"/>
              </a:rPr>
            </a:br>
            <a:br>
              <a:rPr lang="en-US" altLang="zh-TW" dirty="0">
                <a:solidFill>
                  <a:srgbClr val="000000"/>
                </a:solidFill>
                <a:latin typeface="DFKai-SB"/>
                <a:ea typeface="DFKai-SB"/>
                <a:cs typeface="DFKai-SB"/>
                <a:sym typeface="DFKai-SB"/>
              </a:rPr>
            </a:br>
            <a:r>
              <a:rPr lang="zh-TW" altLang="zh-TW" dirty="0">
                <a:solidFill>
                  <a:srgbClr val="000000"/>
                </a:solidFill>
                <a:latin typeface="DFKai-SB"/>
                <a:ea typeface="DFKai-SB"/>
                <a:cs typeface="DFKai-SB"/>
                <a:sym typeface="DFKai-SB"/>
              </a:rPr>
              <a:t>- </a:t>
            </a:r>
            <a:r>
              <a:rPr lang="zh-TW" altLang="en-US" dirty="0">
                <a:solidFill>
                  <a:srgbClr val="000000"/>
                </a:solidFill>
                <a:latin typeface="DFKai-SB"/>
                <a:ea typeface="DFKai-SB"/>
                <a:cs typeface="DFKai-SB"/>
                <a:sym typeface="DFKai-SB"/>
              </a:rPr>
              <a:t>學生無法正確理解</a:t>
            </a:r>
            <a:r>
              <a:rPr lang="en-US" altLang="zh-TW" dirty="0">
                <a:solidFill>
                  <a:srgbClr val="000000"/>
                </a:solidFill>
                <a:latin typeface="DFKai-SB"/>
                <a:ea typeface="DFKai-SB"/>
                <a:cs typeface="DFKai-SB"/>
                <a:sym typeface="DFKai-SB"/>
              </a:rPr>
              <a:t>Git</a:t>
            </a:r>
            <a:r>
              <a:rPr lang="zh-TW" altLang="en-US" dirty="0">
                <a:solidFill>
                  <a:srgbClr val="000000"/>
                </a:solidFill>
                <a:latin typeface="DFKai-SB"/>
                <a:ea typeface="DFKai-SB"/>
                <a:cs typeface="DFKai-SB"/>
                <a:sym typeface="DFKai-SB"/>
              </a:rPr>
              <a:t>指令的意義與工作流程</a:t>
            </a:r>
            <a:br>
              <a:rPr lang="en-US" altLang="zh-TW" dirty="0">
                <a:solidFill>
                  <a:srgbClr val="000000"/>
                </a:solidFill>
                <a:latin typeface="DFKai-SB"/>
                <a:ea typeface="DFKai-SB"/>
                <a:cs typeface="DFKai-SB"/>
                <a:sym typeface="DFKai-SB"/>
              </a:rPr>
            </a:br>
            <a:r>
              <a:rPr lang="zh-TW" altLang="zh-TW" dirty="0">
                <a:solidFill>
                  <a:srgbClr val="000000"/>
                </a:solidFill>
                <a:latin typeface="DFKai-SB"/>
                <a:ea typeface="DFKai-SB"/>
                <a:cs typeface="DFKai-SB"/>
                <a:sym typeface="DFKai-SB"/>
              </a:rPr>
              <a:t>- </a:t>
            </a:r>
            <a:r>
              <a:rPr lang="zh-TW" altLang="en-US" dirty="0">
                <a:solidFill>
                  <a:srgbClr val="000000"/>
                </a:solidFill>
                <a:latin typeface="DFKai-SB"/>
                <a:ea typeface="DFKai-SB"/>
                <a:cs typeface="DFKai-SB"/>
                <a:sym typeface="DFKai-SB"/>
              </a:rPr>
              <a:t>學生無法正確理解使用各項指令的時機</a:t>
            </a:r>
            <a:endParaRPr lang="en-US" altLang="zh-TW" dirty="0">
              <a:solidFill>
                <a:srgbClr val="000000"/>
              </a:solidFill>
              <a:latin typeface="DFKai-SB"/>
              <a:ea typeface="DFKai-SB"/>
              <a:cs typeface="DFKai-SB"/>
              <a:sym typeface="DFKai-SB"/>
            </a:endParaRPr>
          </a:p>
          <a:p>
            <a:pPr marL="609585" indent="0">
              <a:spcBef>
                <a:spcPts val="225"/>
              </a:spcBef>
              <a:spcAft>
                <a:spcPts val="0"/>
              </a:spcAft>
              <a:buNone/>
            </a:pPr>
            <a:endParaRPr lang="zh-TW" altLang="en-US" dirty="0">
              <a:solidFill>
                <a:srgbClr val="000000"/>
              </a:solidFill>
              <a:latin typeface="DFKai-SB"/>
              <a:ea typeface="DFKai-SB"/>
              <a:cs typeface="DFKai-SB"/>
              <a:sym typeface="DFKai-SB"/>
            </a:endParaRPr>
          </a:p>
          <a:p>
            <a:pPr marL="205394" indent="-457200">
              <a:buClr>
                <a:srgbClr val="000000"/>
              </a:buClr>
              <a:buSzPts val="1800"/>
              <a:buFont typeface="+mj-lt"/>
              <a:buAutoNum type="arabicPeriod" startAt="2"/>
            </a:pPr>
            <a:r>
              <a:rPr lang="zh-TW" altLang="en-US" dirty="0">
                <a:solidFill>
                  <a:srgbClr val="000000"/>
                </a:solidFill>
                <a:latin typeface="DFKai-SB"/>
                <a:ea typeface="DFKai-SB"/>
                <a:cs typeface="DFKai-SB"/>
                <a:sym typeface="DFKai-SB"/>
              </a:rPr>
              <a:t>傳統授課方式中，學生主動參與學習、積極使用版本控制工具的意願較低</a:t>
            </a:r>
            <a:br>
              <a:rPr lang="zh-TW" altLang="en-US" dirty="0">
                <a:solidFill>
                  <a:srgbClr val="000000"/>
                </a:solidFill>
                <a:latin typeface="DFKai-SB"/>
                <a:ea typeface="DFKai-SB"/>
                <a:cs typeface="DFKai-SB"/>
                <a:sym typeface="DFKai-SB"/>
              </a:rPr>
            </a:br>
            <a:br>
              <a:rPr lang="zh-TW" altLang="en-US" dirty="0">
                <a:solidFill>
                  <a:srgbClr val="000000"/>
                </a:solidFill>
                <a:latin typeface="DFKai-SB"/>
                <a:ea typeface="DFKai-SB"/>
                <a:cs typeface="DFKai-SB"/>
                <a:sym typeface="DFKai-SB"/>
              </a:rPr>
            </a:br>
            <a:r>
              <a:rPr lang="en-US" altLang="zh-TW" dirty="0">
                <a:solidFill>
                  <a:srgbClr val="000000"/>
                </a:solidFill>
                <a:latin typeface="DFKai-SB"/>
                <a:ea typeface="DFKai-SB"/>
                <a:cs typeface="DFKai-SB"/>
                <a:sym typeface="DFKai-SB"/>
              </a:rPr>
              <a:t>- </a:t>
            </a:r>
            <a:r>
              <a:rPr lang="zh-TW" altLang="en-US" dirty="0">
                <a:solidFill>
                  <a:srgbClr val="000000"/>
                </a:solidFill>
                <a:latin typeface="DFKai-SB"/>
                <a:ea typeface="DFKai-SB"/>
                <a:cs typeface="DFKai-SB"/>
                <a:sym typeface="DFKai-SB"/>
              </a:rPr>
              <a:t>學生主動使用</a:t>
            </a:r>
            <a:r>
              <a:rPr lang="en-US" altLang="zh-TW" dirty="0">
                <a:solidFill>
                  <a:srgbClr val="000000"/>
                </a:solidFill>
                <a:latin typeface="DFKai-SB"/>
                <a:ea typeface="DFKai-SB"/>
                <a:cs typeface="DFKai-SB"/>
                <a:sym typeface="DFKai-SB"/>
              </a:rPr>
              <a:t>Git</a:t>
            </a:r>
            <a:r>
              <a:rPr lang="zh-TW" altLang="en-US" dirty="0">
                <a:solidFill>
                  <a:srgbClr val="000000"/>
                </a:solidFill>
                <a:latin typeface="DFKai-SB"/>
                <a:ea typeface="DFKai-SB"/>
                <a:cs typeface="DFKai-SB"/>
                <a:sym typeface="DFKai-SB"/>
              </a:rPr>
              <a:t>及</a:t>
            </a:r>
            <a:r>
              <a:rPr lang="en-US" altLang="zh-TW" dirty="0">
                <a:solidFill>
                  <a:srgbClr val="000000"/>
                </a:solidFill>
                <a:latin typeface="DFKai-SB"/>
                <a:ea typeface="DFKai-SB"/>
                <a:cs typeface="DFKai-SB"/>
                <a:sym typeface="DFKai-SB"/>
              </a:rPr>
              <a:t>GitHub</a:t>
            </a:r>
            <a:r>
              <a:rPr lang="zh-TW" altLang="en-US" dirty="0">
                <a:solidFill>
                  <a:srgbClr val="000000"/>
                </a:solidFill>
                <a:latin typeface="DFKai-SB"/>
                <a:ea typeface="DFKai-SB"/>
                <a:cs typeface="DFKai-SB"/>
                <a:sym typeface="DFKai-SB"/>
              </a:rPr>
              <a:t>管理程式碼的比例較低</a:t>
            </a:r>
            <a:br>
              <a:rPr lang="zh-TW" altLang="en-US" dirty="0">
                <a:solidFill>
                  <a:srgbClr val="000000"/>
                </a:solidFill>
                <a:latin typeface="DFKai-SB"/>
                <a:ea typeface="DFKai-SB"/>
                <a:cs typeface="DFKai-SB"/>
                <a:sym typeface="DFKai-SB"/>
              </a:rPr>
            </a:br>
            <a:r>
              <a:rPr lang="en-US" altLang="zh-TW" dirty="0">
                <a:solidFill>
                  <a:srgbClr val="000000"/>
                </a:solidFill>
                <a:latin typeface="DFKai-SB"/>
                <a:ea typeface="DFKai-SB"/>
                <a:cs typeface="DFKai-SB"/>
                <a:sym typeface="DFKai-SB"/>
              </a:rPr>
              <a:t>- </a:t>
            </a:r>
            <a:r>
              <a:rPr lang="zh-TW" altLang="en-US" dirty="0">
                <a:solidFill>
                  <a:srgbClr val="000000"/>
                </a:solidFill>
                <a:latin typeface="DFKai-SB"/>
                <a:ea typeface="DFKai-SB"/>
                <a:cs typeface="DFKai-SB"/>
                <a:sym typeface="DFKai-SB"/>
              </a:rPr>
              <a:t>教學</a:t>
            </a:r>
            <a:r>
              <a:rPr lang="en-US" altLang="zh-TW" dirty="0">
                <a:solidFill>
                  <a:srgbClr val="000000"/>
                </a:solidFill>
                <a:latin typeface="DFKai-SB"/>
                <a:ea typeface="DFKai-SB"/>
                <a:cs typeface="DFKai-SB"/>
                <a:sym typeface="DFKai-SB"/>
              </a:rPr>
              <a:t>Git</a:t>
            </a:r>
            <a:r>
              <a:rPr lang="zh-TW" altLang="en-US" dirty="0">
                <a:solidFill>
                  <a:srgbClr val="000000"/>
                </a:solidFill>
                <a:latin typeface="DFKai-SB"/>
                <a:ea typeface="DFKai-SB"/>
                <a:cs typeface="DFKai-SB"/>
                <a:sym typeface="DFKai-SB"/>
              </a:rPr>
              <a:t>工具時學生參與課堂的積極度較低</a:t>
            </a:r>
            <a:endParaRPr lang="en-US" altLang="zh-TW" dirty="0">
              <a:solidFill>
                <a:srgbClr val="000000"/>
              </a:solidFill>
              <a:latin typeface="DFKai-SB"/>
              <a:ea typeface="DFKai-SB"/>
              <a:cs typeface="DFKai-SB"/>
              <a:sym typeface="DFKai-SB"/>
            </a:endParaRPr>
          </a:p>
          <a:p>
            <a:pPr marL="205394" indent="-457200">
              <a:buClr>
                <a:srgbClr val="000000"/>
              </a:buClr>
              <a:buSzPts val="1800"/>
              <a:buFont typeface="+mj-lt"/>
              <a:buAutoNum type="arabicPeriod" startAt="2"/>
            </a:pPr>
            <a:endParaRPr lang="en-US" altLang="zh-TW" sz="2400" dirty="0">
              <a:solidFill>
                <a:srgbClr val="000000"/>
              </a:solidFill>
              <a:latin typeface="DFKai-SB"/>
              <a:ea typeface="DFKai-SB"/>
              <a:cs typeface="DFKai-SB"/>
              <a:sym typeface="DFKai-SB"/>
            </a:endParaRPr>
          </a:p>
          <a:p>
            <a:pPr marL="0" indent="0">
              <a:buClr>
                <a:srgbClr val="000000"/>
              </a:buClr>
              <a:buSzPts val="1800"/>
              <a:buNone/>
            </a:pPr>
            <a:endParaRPr lang="en-US" altLang="zh-TW" sz="2400" dirty="0">
              <a:solidFill>
                <a:srgbClr val="000000"/>
              </a:solidFill>
              <a:latin typeface="DFKai-SB"/>
              <a:ea typeface="DFKai-SB"/>
              <a:cs typeface="DFKai-SB"/>
              <a:sym typeface="DFKai-SB"/>
            </a:endParaRPr>
          </a:p>
          <a:p>
            <a:pPr indent="-457189">
              <a:buClr>
                <a:srgbClr val="000000"/>
              </a:buClr>
              <a:buSzPts val="1800"/>
              <a:buFont typeface="+mj-lt"/>
              <a:buAutoNum type="arabicPeriod"/>
            </a:pPr>
            <a:endParaRPr lang="en-US" altLang="zh-TW" sz="2400" dirty="0">
              <a:solidFill>
                <a:srgbClr val="000000"/>
              </a:solidFill>
              <a:latin typeface="DFKai-SB"/>
              <a:ea typeface="DFKai-SB"/>
              <a:sym typeface="DFKai-SB"/>
            </a:endParaRPr>
          </a:p>
        </p:txBody>
      </p:sp>
      <p:sp>
        <p:nvSpPr>
          <p:cNvPr id="2" name="投影片編號版面配置區 1">
            <a:extLst>
              <a:ext uri="{FF2B5EF4-FFF2-40B4-BE49-F238E27FC236}">
                <a16:creationId xmlns:a16="http://schemas.microsoft.com/office/drawing/2014/main" id="{A174C997-2E89-4422-8C3D-BBBF992206B9}"/>
              </a:ext>
            </a:extLst>
          </p:cNvPr>
          <p:cNvSpPr>
            <a:spLocks noGrp="1"/>
          </p:cNvSpPr>
          <p:nvPr>
            <p:ph type="sldNum" idx="12"/>
          </p:nvPr>
        </p:nvSpPr>
        <p:spPr/>
        <p:txBody>
          <a:bodyPr/>
          <a:lstStyle/>
          <a:p>
            <a:fld id="{00000000-1234-1234-1234-123412341234}" type="slidenum">
              <a:rPr lang="en-US" altLang="zh-TW" smtClean="0"/>
              <a:pPr/>
              <a:t>4</a:t>
            </a:fld>
            <a:endParaRPr lang="zh-TW"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6" name="Google Shape;437;p54">
            <a:extLst>
              <a:ext uri="{FF2B5EF4-FFF2-40B4-BE49-F238E27FC236}">
                <a16:creationId xmlns:a16="http://schemas.microsoft.com/office/drawing/2014/main" id="{B3C7F2D1-D863-4B89-8064-1B038AB4578F}"/>
              </a:ext>
            </a:extLst>
          </p:cNvPr>
          <p:cNvSpPr txBox="1">
            <a:spLocks/>
          </p:cNvSpPr>
          <p:nvPr/>
        </p:nvSpPr>
        <p:spPr>
          <a:xfrm>
            <a:off x="-1" y="620713"/>
            <a:ext cx="10414001" cy="1066800"/>
          </a:xfrm>
          <a:prstGeom prst="rect">
            <a:avLst/>
          </a:prstGeom>
          <a:noFill/>
          <a:ln>
            <a:noFill/>
          </a:ln>
        </p:spPr>
        <p:txBody>
          <a:bodyPr spcFirstLastPara="1" wrap="square" lIns="121900" tIns="60933" rIns="121900" bIns="60933"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24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6pPr>
            <a:lvl7pPr marR="0" lvl="6"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7pPr>
            <a:lvl8pPr marR="0" lvl="7"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8pPr>
            <a:lvl9pPr marR="0" lvl="8" algn="l" rtl="0">
              <a:lnSpc>
                <a:spcPct val="100000"/>
              </a:lnSpc>
              <a:spcBef>
                <a:spcPts val="0"/>
              </a:spcBef>
              <a:spcAft>
                <a:spcPts val="0"/>
              </a:spcAft>
              <a:buClr>
                <a:srgbClr val="000000"/>
              </a:buClr>
              <a:buSzPts val="1400"/>
              <a:buFont typeface="Arial"/>
              <a:buNone/>
              <a:defRPr sz="2250" b="0" i="0" u="none" strike="noStrike" cap="none">
                <a:solidFill>
                  <a:schemeClr val="dk2"/>
                </a:solidFill>
                <a:latin typeface="Trebuchet MS"/>
                <a:ea typeface="Trebuchet MS"/>
                <a:cs typeface="Trebuchet MS"/>
                <a:sym typeface="Trebuchet MS"/>
              </a:defRPr>
            </a:lvl9p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研究假設</a:t>
            </a:r>
            <a:endParaRPr lang="en-US" sz="3200" b="1" dirty="0">
              <a:solidFill>
                <a:schemeClr val="bg1">
                  <a:lumMod val="10000"/>
                </a:schemeClr>
              </a:solidFill>
              <a:latin typeface="DFKai-SB"/>
              <a:ea typeface="DFKai-SB"/>
              <a:sym typeface="DFKai-SB"/>
            </a:endParaRPr>
          </a:p>
        </p:txBody>
      </p:sp>
      <p:sp>
        <p:nvSpPr>
          <p:cNvPr id="3" name="投影片編號版面配置區 2">
            <a:extLst>
              <a:ext uri="{FF2B5EF4-FFF2-40B4-BE49-F238E27FC236}">
                <a16:creationId xmlns:a16="http://schemas.microsoft.com/office/drawing/2014/main" id="{F344577B-1CF7-427C-82E3-9A360F852ED9}"/>
              </a:ext>
            </a:extLst>
          </p:cNvPr>
          <p:cNvSpPr>
            <a:spLocks noGrp="1"/>
          </p:cNvSpPr>
          <p:nvPr>
            <p:ph type="sldNum" idx="12"/>
          </p:nvPr>
        </p:nvSpPr>
        <p:spPr/>
        <p:txBody>
          <a:bodyPr/>
          <a:lstStyle/>
          <a:p>
            <a:fld id="{00000000-1234-1234-1234-123412341234}" type="slidenum">
              <a:rPr lang="en-US" altLang="zh-TW" smtClean="0"/>
              <a:pPr/>
              <a:t>40</a:t>
            </a:fld>
            <a:endParaRPr lang="zh-TW" altLang="en-US"/>
          </a:p>
        </p:txBody>
      </p:sp>
      <p:sp>
        <p:nvSpPr>
          <p:cNvPr id="10" name="Google Shape;344;p48">
            <a:extLst>
              <a:ext uri="{FF2B5EF4-FFF2-40B4-BE49-F238E27FC236}">
                <a16:creationId xmlns:a16="http://schemas.microsoft.com/office/drawing/2014/main" id="{B83A3734-4A40-4814-8274-D82A9F6738BC}"/>
              </a:ext>
            </a:extLst>
          </p:cNvPr>
          <p:cNvSpPr txBox="1">
            <a:spLocks/>
          </p:cNvSpPr>
          <p:nvPr/>
        </p:nvSpPr>
        <p:spPr bwMode="auto">
          <a:xfrm>
            <a:off x="624417" y="1773239"/>
            <a:ext cx="10972800" cy="482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121900" tIns="60933" rIns="121900" bIns="60933" numCol="1" anchor="t" anchorCtr="0" compatLnSpc="1">
            <a:prstTxWarp prst="textNoShape">
              <a:avLst/>
            </a:prstTxWarp>
            <a:noAutofit/>
          </a:bodyPr>
          <a:lstStyle>
            <a:lvl1pPr marL="205383" indent="-143768" algn="l" rtl="0" eaLnBrk="1" fontAlgn="base" hangingPunct="1">
              <a:spcBef>
                <a:spcPts val="169"/>
              </a:spcBef>
              <a:spcAft>
                <a:spcPct val="0"/>
              </a:spcAft>
              <a:buClr>
                <a:srgbClr val="A04DA3"/>
              </a:buClr>
              <a:buFont typeface="Georgia" pitchFamily="18" charset="0"/>
              <a:buChar char="•"/>
              <a:defRPr sz="2000" kern="1200">
                <a:solidFill>
                  <a:schemeClr val="tx1"/>
                </a:solidFill>
                <a:latin typeface="+mj-lt"/>
                <a:ea typeface="+mn-ea"/>
                <a:cs typeface="+mn-cs"/>
              </a:defRPr>
            </a:lvl1pPr>
            <a:lvl2pPr marL="369689" indent="-138410" algn="l" rtl="0" eaLnBrk="1" fontAlgn="base" hangingPunct="1">
              <a:spcBef>
                <a:spcPts val="169"/>
              </a:spcBef>
              <a:spcAft>
                <a:spcPct val="0"/>
              </a:spcAft>
              <a:buClr>
                <a:schemeClr val="accent2"/>
              </a:buClr>
              <a:buFont typeface="Georgia" pitchFamily="18" charset="0"/>
              <a:buChar char="▫"/>
              <a:defRPr sz="1800" kern="1200">
                <a:solidFill>
                  <a:srgbClr val="002060"/>
                </a:solidFill>
                <a:latin typeface="+mj-lt"/>
                <a:ea typeface="+mn-ea"/>
                <a:cs typeface="+mn-cs"/>
              </a:defRPr>
            </a:lvl2pPr>
            <a:lvl3pPr marL="518816" indent="-123230" algn="l" rtl="0" eaLnBrk="1" fontAlgn="base" hangingPunct="1">
              <a:spcBef>
                <a:spcPts val="169"/>
              </a:spcBef>
              <a:spcAft>
                <a:spcPct val="0"/>
              </a:spcAft>
              <a:buClr>
                <a:schemeClr val="accent1"/>
              </a:buClr>
              <a:buFont typeface="Wingdings 2" pitchFamily="18" charset="2"/>
              <a:buChar char=""/>
              <a:defRPr sz="1600" kern="1200">
                <a:solidFill>
                  <a:srgbClr val="7030A0"/>
                </a:solidFill>
                <a:latin typeface="+mj-lt"/>
                <a:ea typeface="+mn-ea"/>
                <a:cs typeface="+mn-cs"/>
              </a:defRPr>
            </a:lvl3pPr>
            <a:lvl4pPr marL="663476" indent="-112514" algn="l" rtl="0" eaLnBrk="1" fontAlgn="base" hangingPunct="1">
              <a:spcBef>
                <a:spcPts val="169"/>
              </a:spcBef>
              <a:spcAft>
                <a:spcPct val="0"/>
              </a:spcAft>
              <a:buClr>
                <a:schemeClr val="accent1"/>
              </a:buClr>
              <a:buFont typeface="Wingdings 2" pitchFamily="18" charset="2"/>
              <a:buChar char=""/>
              <a:defRPr sz="1400" kern="1200">
                <a:solidFill>
                  <a:schemeClr val="accent1"/>
                </a:solidFill>
                <a:latin typeface="+mj-lt"/>
                <a:ea typeface="+mn-ea"/>
                <a:cs typeface="+mn-cs"/>
              </a:defRPr>
            </a:lvl4pPr>
            <a:lvl5pPr marL="781348" indent="-102692" algn="l" rtl="0" eaLnBrk="1" fontAlgn="base" hangingPunct="1">
              <a:spcBef>
                <a:spcPts val="169"/>
              </a:spcBef>
              <a:spcAft>
                <a:spcPct val="0"/>
              </a:spcAft>
              <a:buClr>
                <a:srgbClr val="A04DA3"/>
              </a:buClr>
              <a:buFont typeface="Georgia" pitchFamily="18" charset="0"/>
              <a:buChar char="▫"/>
              <a:defRPr sz="1200" kern="1200">
                <a:solidFill>
                  <a:srgbClr val="A04DA3"/>
                </a:solidFill>
                <a:latin typeface="+mj-lt"/>
                <a:ea typeface="+mn-ea"/>
                <a:cs typeface="+mn-cs"/>
              </a:defRPr>
            </a:lvl5pPr>
            <a:lvl6pPr marL="905256" indent="-102870" algn="l" rtl="0" eaLnBrk="1" latinLnBrk="0" hangingPunct="1">
              <a:spcBef>
                <a:spcPts val="169"/>
              </a:spcBef>
              <a:buClr>
                <a:schemeClr val="accent3"/>
              </a:buClr>
              <a:buFont typeface="Georgia"/>
              <a:buChar char="▫"/>
              <a:defRPr kumimoji="0" sz="1013" kern="1200">
                <a:solidFill>
                  <a:schemeClr val="accent3"/>
                </a:solidFill>
                <a:latin typeface="+mn-lt"/>
                <a:ea typeface="+mn-ea"/>
                <a:cs typeface="+mn-cs"/>
              </a:defRPr>
            </a:lvl6pPr>
            <a:lvl7pPr marL="1028700" indent="-102870" algn="l" rtl="0" eaLnBrk="1" latinLnBrk="0" hangingPunct="1">
              <a:spcBef>
                <a:spcPts val="169"/>
              </a:spcBef>
              <a:buClr>
                <a:schemeClr val="accent3"/>
              </a:buClr>
              <a:buFont typeface="Georgia"/>
              <a:buChar char="▫"/>
              <a:defRPr kumimoji="0" sz="900" kern="1200">
                <a:solidFill>
                  <a:schemeClr val="accent3"/>
                </a:solidFill>
                <a:latin typeface="+mn-lt"/>
                <a:ea typeface="+mn-ea"/>
                <a:cs typeface="+mn-cs"/>
              </a:defRPr>
            </a:lvl7pPr>
            <a:lvl8pPr marL="1141857" indent="-102870" algn="l" rtl="0" eaLnBrk="1" latinLnBrk="0" hangingPunct="1">
              <a:spcBef>
                <a:spcPts val="169"/>
              </a:spcBef>
              <a:buClr>
                <a:schemeClr val="accent3"/>
              </a:buClr>
              <a:buFont typeface="Georgia"/>
              <a:buChar char="◦"/>
              <a:defRPr kumimoji="0" sz="844" kern="1200">
                <a:solidFill>
                  <a:schemeClr val="accent3"/>
                </a:solidFill>
                <a:latin typeface="+mn-lt"/>
                <a:ea typeface="+mn-ea"/>
                <a:cs typeface="+mn-cs"/>
              </a:defRPr>
            </a:lvl8pPr>
            <a:lvl9pPr marL="1260158" indent="-102870" algn="l" rtl="0" eaLnBrk="1" latinLnBrk="0" hangingPunct="1">
              <a:spcBef>
                <a:spcPts val="169"/>
              </a:spcBef>
              <a:buClr>
                <a:schemeClr val="accent3"/>
              </a:buClr>
              <a:buFont typeface="Georgia"/>
              <a:buChar char="◦"/>
              <a:defRPr kumimoji="0" sz="788" kern="1200" baseline="0">
                <a:solidFill>
                  <a:schemeClr val="accent3"/>
                </a:solidFill>
                <a:latin typeface="+mn-lt"/>
                <a:ea typeface="+mn-ea"/>
                <a:cs typeface="+mn-cs"/>
              </a:defRPr>
            </a:lvl9pPr>
          </a:lstStyle>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Hypothesis 1 (H1): </a:t>
            </a:r>
            <a:r>
              <a:rPr lang="zh-TW" altLang="en-US" dirty="0">
                <a:solidFill>
                  <a:srgbClr val="000000"/>
                </a:solidFill>
                <a:latin typeface="標楷體" panose="03000509000000000000" pitchFamily="65" charset="-120"/>
                <a:ea typeface="標楷體" panose="03000509000000000000" pitchFamily="65" charset="-120"/>
              </a:rPr>
              <a:t>遊戲系統內的機制會影響學生使用遊戲學習</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的績效預期</a:t>
            </a: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Hypothesis 2 (H2): </a:t>
            </a:r>
            <a:r>
              <a:rPr lang="zh-TW" altLang="en-US" dirty="0">
                <a:solidFill>
                  <a:srgbClr val="000000"/>
                </a:solidFill>
                <a:latin typeface="標楷體" panose="03000509000000000000" pitchFamily="65" charset="-120"/>
                <a:ea typeface="標楷體" panose="03000509000000000000" pitchFamily="65" charset="-120"/>
              </a:rPr>
              <a:t>遊戲系統內的機制會影響學生使用遊戲學習</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的自我效能感</a:t>
            </a: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Hypothesis 3 (H3): </a:t>
            </a:r>
            <a:r>
              <a:rPr lang="zh-TW" altLang="en-US" dirty="0">
                <a:solidFill>
                  <a:srgbClr val="000000"/>
                </a:solidFill>
                <a:latin typeface="標楷體" panose="03000509000000000000" pitchFamily="65" charset="-120"/>
                <a:ea typeface="標楷體" panose="03000509000000000000" pitchFamily="65" charset="-120"/>
              </a:rPr>
              <a:t>遊戲系統內的機制會影響學生對使用遊戲學習</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的努力期望值</a:t>
            </a: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Hypothesis 4 (H4): </a:t>
            </a:r>
            <a:r>
              <a:rPr lang="zh-TW" altLang="en-US" dirty="0">
                <a:solidFill>
                  <a:srgbClr val="000000"/>
                </a:solidFill>
                <a:latin typeface="標楷體" panose="03000509000000000000" pitchFamily="65" charset="-120"/>
                <a:ea typeface="標楷體" panose="03000509000000000000" pitchFamily="65" charset="-120"/>
              </a:rPr>
              <a:t>遊戲系統內的機制會影響學生對使用遊戲學習</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的享樂主義動機</a:t>
            </a: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Hypothesis 5 (H5): </a:t>
            </a:r>
            <a:r>
              <a:rPr lang="zh-TW" altLang="en-US" dirty="0">
                <a:solidFill>
                  <a:srgbClr val="000000"/>
                </a:solidFill>
                <a:latin typeface="標楷體" panose="03000509000000000000" pitchFamily="65" charset="-120"/>
                <a:ea typeface="標楷體" panose="03000509000000000000" pitchFamily="65" charset="-120"/>
              </a:rPr>
              <a:t>使用遊戲學習</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的績效預期會影響學生對</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的態度</a:t>
            </a: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Hypothesis 6 (H6): </a:t>
            </a:r>
            <a:r>
              <a:rPr lang="zh-TW" altLang="en-US" dirty="0">
                <a:solidFill>
                  <a:srgbClr val="000000"/>
                </a:solidFill>
                <a:latin typeface="標楷體" panose="03000509000000000000" pitchFamily="65" charset="-120"/>
                <a:ea typeface="標楷體" panose="03000509000000000000" pitchFamily="65" charset="-120"/>
              </a:rPr>
              <a:t>使用遊戲學習</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的自我效能感會影響學生對</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的態度</a:t>
            </a: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Hypothesis 7 (H7): </a:t>
            </a:r>
            <a:r>
              <a:rPr lang="zh-TW" altLang="en-US" dirty="0">
                <a:solidFill>
                  <a:srgbClr val="000000"/>
                </a:solidFill>
                <a:latin typeface="標楷體" panose="03000509000000000000" pitchFamily="65" charset="-120"/>
                <a:ea typeface="標楷體" panose="03000509000000000000" pitchFamily="65" charset="-120"/>
              </a:rPr>
              <a:t>使用遊戲學習</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的努力期望值會影響學生對</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的態度</a:t>
            </a: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Hypothesis 8 (H8): </a:t>
            </a:r>
            <a:r>
              <a:rPr lang="zh-TW" altLang="en-US" dirty="0">
                <a:solidFill>
                  <a:srgbClr val="000000"/>
                </a:solidFill>
                <a:latin typeface="標楷體" panose="03000509000000000000" pitchFamily="65" charset="-120"/>
                <a:ea typeface="標楷體" panose="03000509000000000000" pitchFamily="65" charset="-120"/>
              </a:rPr>
              <a:t>使用遊戲學習</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的享樂主義動機會影響學生對</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的態度</a:t>
            </a: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Hypothesis 9 (H9): </a:t>
            </a:r>
            <a:r>
              <a:rPr lang="zh-TW" altLang="en-US" dirty="0">
                <a:solidFill>
                  <a:srgbClr val="000000"/>
                </a:solidFill>
                <a:latin typeface="標楷體" panose="03000509000000000000" pitchFamily="65" charset="-120"/>
                <a:ea typeface="標楷體" panose="03000509000000000000" pitchFamily="65" charset="-120"/>
              </a:rPr>
              <a:t>學生對</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的態度會影響其對</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的行為意向 </a:t>
            </a:r>
            <a:endParaRPr lang="en-US" altLang="zh-TW" dirty="0">
              <a:solidFill>
                <a:srgbClr val="000000"/>
              </a:solidFill>
              <a:latin typeface="標楷體" panose="03000509000000000000" pitchFamily="65" charset="-120"/>
              <a:ea typeface="標楷體" panose="03000509000000000000" pitchFamily="65" charset="-120"/>
            </a:endParaRPr>
          </a:p>
          <a:p>
            <a:pPr marL="745048" indent="-609585">
              <a:spcBef>
                <a:spcPts val="600"/>
              </a:spcBef>
              <a:spcAft>
                <a:spcPts val="600"/>
              </a:spcAft>
              <a:buClr>
                <a:srgbClr val="000000"/>
              </a:buClr>
            </a:pPr>
            <a:r>
              <a:rPr lang="en-US" altLang="zh-TW" b="1" dirty="0">
                <a:solidFill>
                  <a:srgbClr val="000000"/>
                </a:solidFill>
                <a:latin typeface="標楷體" panose="03000509000000000000" pitchFamily="65" charset="-120"/>
                <a:ea typeface="標楷體" panose="03000509000000000000" pitchFamily="65" charset="-120"/>
              </a:rPr>
              <a:t>Hypothesis 10 (H10): </a:t>
            </a:r>
            <a:r>
              <a:rPr lang="zh-TW" altLang="en-US" dirty="0">
                <a:solidFill>
                  <a:srgbClr val="000000"/>
                </a:solidFill>
                <a:latin typeface="標楷體" panose="03000509000000000000" pitchFamily="65" charset="-120"/>
                <a:ea typeface="標楷體" panose="03000509000000000000" pitchFamily="65" charset="-120"/>
              </a:rPr>
              <a:t>學生對</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的行為意向會影響其實際使用</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的行為</a:t>
            </a:r>
          </a:p>
        </p:txBody>
      </p:sp>
    </p:spTree>
    <p:extLst>
      <p:ext uri="{BB962C8B-B14F-4D97-AF65-F5344CB8AC3E}">
        <p14:creationId xmlns:p14="http://schemas.microsoft.com/office/powerpoint/2010/main" val="42340935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前置測驗</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10341166" cy="3347194"/>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十題的紙筆測驗，題目一半為大一的基礎程式設計，一半為版本控制軟體的概念題</a:t>
            </a:r>
            <a:endPar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結果使用獨立樣本</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t</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檢定來比較控制組與實驗組的平均數是否有所差異</a:t>
            </a:r>
            <a:endPar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450056" lvl="1" indent="-285750">
              <a:lnSpc>
                <a:spcPct val="150000"/>
              </a:lnSpc>
              <a:spcBef>
                <a:spcPts val="0"/>
              </a:spcBef>
              <a:buClr>
                <a:srgbClr val="000000"/>
              </a:buClr>
              <a:buSzPts val="1800"/>
            </a:pP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在變異數同質性檢定中，檢定統計量</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f</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值為</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1.1761</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，機率值</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p</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值為</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1.4487</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，未達</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α=0.05</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的顯著水準，表示兩組樣本的變異數並無顯著差異，因此採用變異數相同的檢定統計量</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t</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值計算方式</a:t>
            </a:r>
            <a:endPar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450056" lvl="1" indent="-285750">
              <a:lnSpc>
                <a:spcPct val="150000"/>
              </a:lnSpc>
              <a:spcBef>
                <a:spcPts val="0"/>
              </a:spcBef>
              <a:buClr>
                <a:srgbClr val="000000"/>
              </a:buClr>
              <a:buSzPts val="1800"/>
            </a:pP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在獨立樣本</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t</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檢定中，檢定統計量</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t</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值為</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-1.1918</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，機率值</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p</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值為</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0.2359</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，未達</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α=0.05</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的顯著水準，因此無法拒絕虛無假設，表示</a:t>
            </a:r>
            <a:r>
              <a:rPr kumimoji="0" lang="zh-TW" altLang="en-US" b="1"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控制組與實驗組兩組的平均數並沒有顯著差異</a:t>
            </a:r>
            <a:endParaRPr kumimoji="0" lang="en-US" altLang="zh-TW" b="1"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41</a:t>
            </a:fld>
            <a:endParaRPr lang="zh-TW" altLang="en-US"/>
          </a:p>
        </p:txBody>
      </p:sp>
      <p:graphicFrame>
        <p:nvGraphicFramePr>
          <p:cNvPr id="5" name="表格 4">
            <a:extLst>
              <a:ext uri="{FF2B5EF4-FFF2-40B4-BE49-F238E27FC236}">
                <a16:creationId xmlns:a16="http://schemas.microsoft.com/office/drawing/2014/main" id="{29AA1F7C-923C-7588-7E25-DB30F83B07FE}"/>
              </a:ext>
            </a:extLst>
          </p:cNvPr>
          <p:cNvGraphicFramePr>
            <a:graphicFrameLocks noGrp="1"/>
          </p:cNvGraphicFramePr>
          <p:nvPr>
            <p:extLst>
              <p:ext uri="{D42A27DB-BD31-4B8C-83A1-F6EECF244321}">
                <p14:modId xmlns:p14="http://schemas.microsoft.com/office/powerpoint/2010/main" val="209385899"/>
              </p:ext>
            </p:extLst>
          </p:nvPr>
        </p:nvGraphicFramePr>
        <p:xfrm>
          <a:off x="1057619" y="4644302"/>
          <a:ext cx="9445128" cy="1381559"/>
        </p:xfrm>
        <a:graphic>
          <a:graphicData uri="http://schemas.openxmlformats.org/drawingml/2006/table">
            <a:tbl>
              <a:tblPr>
                <a:tableStyleId>{3B4B98B0-60AC-42C2-AFA5-B58CD77FA1E5}</a:tableStyleId>
              </a:tblPr>
              <a:tblGrid>
                <a:gridCol w="1294906">
                  <a:extLst>
                    <a:ext uri="{9D8B030D-6E8A-4147-A177-3AD203B41FA5}">
                      <a16:colId xmlns:a16="http://schemas.microsoft.com/office/drawing/2014/main" val="1388148899"/>
                    </a:ext>
                  </a:extLst>
                </a:gridCol>
                <a:gridCol w="1021030">
                  <a:extLst>
                    <a:ext uri="{9D8B030D-6E8A-4147-A177-3AD203B41FA5}">
                      <a16:colId xmlns:a16="http://schemas.microsoft.com/office/drawing/2014/main" val="2384299848"/>
                    </a:ext>
                  </a:extLst>
                </a:gridCol>
                <a:gridCol w="1192803">
                  <a:extLst>
                    <a:ext uri="{9D8B030D-6E8A-4147-A177-3AD203B41FA5}">
                      <a16:colId xmlns:a16="http://schemas.microsoft.com/office/drawing/2014/main" val="4290184792"/>
                    </a:ext>
                  </a:extLst>
                </a:gridCol>
                <a:gridCol w="1369382">
                  <a:extLst>
                    <a:ext uri="{9D8B030D-6E8A-4147-A177-3AD203B41FA5}">
                      <a16:colId xmlns:a16="http://schemas.microsoft.com/office/drawing/2014/main" val="3133961729"/>
                    </a:ext>
                  </a:extLst>
                </a:gridCol>
                <a:gridCol w="1702117">
                  <a:extLst>
                    <a:ext uri="{9D8B030D-6E8A-4147-A177-3AD203B41FA5}">
                      <a16:colId xmlns:a16="http://schemas.microsoft.com/office/drawing/2014/main" val="362210449"/>
                    </a:ext>
                  </a:extLst>
                </a:gridCol>
                <a:gridCol w="1532746">
                  <a:extLst>
                    <a:ext uri="{9D8B030D-6E8A-4147-A177-3AD203B41FA5}">
                      <a16:colId xmlns:a16="http://schemas.microsoft.com/office/drawing/2014/main" val="1090156915"/>
                    </a:ext>
                  </a:extLst>
                </a:gridCol>
                <a:gridCol w="1332144">
                  <a:extLst>
                    <a:ext uri="{9D8B030D-6E8A-4147-A177-3AD203B41FA5}">
                      <a16:colId xmlns:a16="http://schemas.microsoft.com/office/drawing/2014/main" val="267242648"/>
                    </a:ext>
                  </a:extLst>
                </a:gridCol>
              </a:tblGrid>
              <a:tr h="334013">
                <a:tc>
                  <a:txBody>
                    <a:bodyPr/>
                    <a:lstStyle/>
                    <a:p>
                      <a:pPr algn="ctr">
                        <a:lnSpc>
                          <a:spcPct val="150000"/>
                        </a:lnSpc>
                      </a:pPr>
                      <a:r>
                        <a:rPr lang="en-US" sz="1600" kern="100" dirty="0">
                          <a:solidFill>
                            <a:schemeClr val="bg1">
                              <a:lumMod val="10000"/>
                            </a:schemeClr>
                          </a:solidFill>
                          <a:effectLst/>
                          <a:latin typeface="+mn-lt"/>
                          <a:ea typeface="標楷體" panose="03000509000000000000" pitchFamily="65" charset="-120"/>
                        </a:rPr>
                        <a:t>Group</a:t>
                      </a:r>
                      <a:endParaRPr lang="zh-TW" sz="1600" kern="100" dirty="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tcPr>
                </a:tc>
                <a:tc>
                  <a:txBody>
                    <a:bodyPr/>
                    <a:lstStyle/>
                    <a:p>
                      <a:pPr algn="ctr">
                        <a:lnSpc>
                          <a:spcPct val="150000"/>
                        </a:lnSpc>
                      </a:pPr>
                      <a:r>
                        <a:rPr lang="en-US" sz="1600" kern="100" dirty="0">
                          <a:solidFill>
                            <a:schemeClr val="bg1">
                              <a:lumMod val="10000"/>
                            </a:schemeClr>
                          </a:solidFill>
                          <a:effectLst/>
                          <a:latin typeface="+mn-lt"/>
                          <a:ea typeface="標楷體" panose="03000509000000000000" pitchFamily="65" charset="-120"/>
                        </a:rPr>
                        <a:t>Count</a:t>
                      </a:r>
                      <a:endParaRPr lang="zh-TW" sz="1600" kern="100" dirty="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tcPr>
                </a:tc>
                <a:tc>
                  <a:txBody>
                    <a:bodyPr/>
                    <a:lstStyle/>
                    <a:p>
                      <a:pPr algn="ctr">
                        <a:lnSpc>
                          <a:spcPct val="150000"/>
                        </a:lnSpc>
                      </a:pPr>
                      <a:r>
                        <a:rPr lang="en-US" sz="1600" kern="100" dirty="0">
                          <a:solidFill>
                            <a:schemeClr val="bg1">
                              <a:lumMod val="10000"/>
                            </a:schemeClr>
                          </a:solidFill>
                          <a:effectLst/>
                          <a:latin typeface="+mn-lt"/>
                          <a:ea typeface="標楷體" panose="03000509000000000000" pitchFamily="65" charset="-120"/>
                        </a:rPr>
                        <a:t>Mean</a:t>
                      </a:r>
                      <a:endParaRPr lang="zh-TW" sz="1600" kern="100" dirty="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lnT w="12700" cap="flat" cmpd="sng" algn="ctr">
                      <a:solidFill>
                        <a:schemeClr val="tx1"/>
                      </a:solidFill>
                      <a:prstDash val="solid"/>
                      <a:round/>
                      <a:headEnd type="none" w="med" len="med"/>
                      <a:tailEnd type="none" w="med" len="med"/>
                    </a:lnT>
                  </a:tcP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Median</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lnT w="12700" cap="flat" cmpd="sng" algn="ctr">
                      <a:solidFill>
                        <a:schemeClr val="tx1"/>
                      </a:solidFill>
                      <a:prstDash val="solid"/>
                      <a:round/>
                      <a:headEnd type="none" w="med" len="med"/>
                      <a:tailEnd type="none" w="med" len="med"/>
                    </a:lnT>
                  </a:tcPr>
                </a:tc>
                <a:tc>
                  <a:txBody>
                    <a:bodyPr/>
                    <a:lstStyle/>
                    <a:p>
                      <a:pPr algn="ctr">
                        <a:lnSpc>
                          <a:spcPct val="150000"/>
                        </a:lnSpc>
                      </a:pPr>
                      <a:r>
                        <a:rPr lang="en-US" sz="1600" kern="100" dirty="0">
                          <a:solidFill>
                            <a:schemeClr val="bg1">
                              <a:lumMod val="10000"/>
                            </a:schemeClr>
                          </a:solidFill>
                          <a:effectLst/>
                          <a:latin typeface="+mn-lt"/>
                          <a:ea typeface="標楷體" panose="03000509000000000000" pitchFamily="65" charset="-120"/>
                        </a:rPr>
                        <a:t>Minimum</a:t>
                      </a:r>
                      <a:endParaRPr lang="zh-TW" sz="1600" kern="100" dirty="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lnT w="12700" cap="flat" cmpd="sng" algn="ctr">
                      <a:solidFill>
                        <a:schemeClr val="tx1"/>
                      </a:solidFill>
                      <a:prstDash val="solid"/>
                      <a:round/>
                      <a:headEnd type="none" w="med" len="med"/>
                      <a:tailEnd type="none" w="med" len="med"/>
                    </a:lnT>
                  </a:tcP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Maximum</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0" marR="0" marT="0" marB="0" anchor="ctr">
                    <a:lnT w="12700" cap="flat" cmpd="sng" algn="ctr">
                      <a:solidFill>
                        <a:schemeClr val="tx1"/>
                      </a:solidFill>
                      <a:prstDash val="solid"/>
                      <a:round/>
                      <a:headEnd type="none" w="med" len="med"/>
                      <a:tailEnd type="none" w="med" len="med"/>
                    </a:lnT>
                  </a:tcP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Std. dev.</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86740069"/>
                  </a:ext>
                </a:extLst>
              </a:tr>
              <a:tr h="334013">
                <a:tc>
                  <a:txBody>
                    <a:bodyPr/>
                    <a:lstStyle/>
                    <a:p>
                      <a:pPr algn="ctr">
                        <a:lnSpc>
                          <a:spcPct val="150000"/>
                        </a:lnSpc>
                      </a:pPr>
                      <a:r>
                        <a:rPr lang="en-US" sz="1600" kern="100" dirty="0">
                          <a:solidFill>
                            <a:schemeClr val="bg1">
                              <a:lumMod val="10000"/>
                            </a:schemeClr>
                          </a:solidFill>
                          <a:effectLst/>
                          <a:latin typeface="+mn-lt"/>
                          <a:ea typeface="標楷體" panose="03000509000000000000" pitchFamily="65" charset="-120"/>
                        </a:rPr>
                        <a:t>Control group</a:t>
                      </a:r>
                      <a:endParaRPr lang="zh-TW" sz="1600" kern="100" dirty="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0" marR="0" marT="0" marB="0" anchor="ct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54</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0" marR="0" marT="0" marB="0" anchor="ct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72.5926</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70</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40</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100</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0" marR="0" marT="0" marB="0" anchor="ct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15.6838</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tc>
                <a:extLst>
                  <a:ext uri="{0D108BD9-81ED-4DB2-BD59-A6C34878D82A}">
                    <a16:rowId xmlns:a16="http://schemas.microsoft.com/office/drawing/2014/main" val="2238054864"/>
                  </a:ext>
                </a:extLst>
              </a:tr>
              <a:tr h="713533">
                <a:tc>
                  <a:txBody>
                    <a:bodyPr/>
                    <a:lstStyle/>
                    <a:p>
                      <a:pPr algn="ctr">
                        <a:lnSpc>
                          <a:spcPct val="150000"/>
                        </a:lnSpc>
                      </a:pPr>
                      <a:r>
                        <a:rPr lang="en-US" sz="1600" kern="100" dirty="0">
                          <a:solidFill>
                            <a:schemeClr val="bg1">
                              <a:lumMod val="10000"/>
                            </a:schemeClr>
                          </a:solidFill>
                          <a:effectLst/>
                          <a:latin typeface="+mn-lt"/>
                          <a:ea typeface="標楷體" panose="03000509000000000000" pitchFamily="65" charset="-120"/>
                        </a:rPr>
                        <a:t>Experiment group</a:t>
                      </a:r>
                      <a:endParaRPr lang="zh-TW" sz="1600" kern="100" dirty="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tcP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59</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tcPr>
                </a:tc>
                <a:tc>
                  <a:txBody>
                    <a:bodyPr/>
                    <a:lstStyle/>
                    <a:p>
                      <a:pPr algn="ctr">
                        <a:lnSpc>
                          <a:spcPct val="150000"/>
                        </a:lnSpc>
                      </a:pPr>
                      <a:r>
                        <a:rPr lang="en-US" sz="1600" kern="100" dirty="0">
                          <a:solidFill>
                            <a:schemeClr val="bg1">
                              <a:lumMod val="10000"/>
                            </a:schemeClr>
                          </a:solidFill>
                          <a:effectLst/>
                          <a:latin typeface="+mn-lt"/>
                          <a:ea typeface="標楷體" panose="03000509000000000000" pitchFamily="65" charset="-120"/>
                        </a:rPr>
                        <a:t>76.2712</a:t>
                      </a:r>
                      <a:endParaRPr lang="zh-TW" sz="1600" kern="100" dirty="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lnB w="12700" cap="flat" cmpd="sng" algn="ctr">
                      <a:solidFill>
                        <a:schemeClr val="tx1"/>
                      </a:solidFill>
                      <a:prstDash val="solid"/>
                      <a:round/>
                      <a:headEnd type="none" w="med" len="med"/>
                      <a:tailEnd type="none" w="med" len="med"/>
                    </a:lnB>
                  </a:tcP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80</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lnB w="12700" cap="flat" cmpd="sng" algn="ctr">
                      <a:solidFill>
                        <a:schemeClr val="tx1"/>
                      </a:solidFill>
                      <a:prstDash val="solid"/>
                      <a:round/>
                      <a:headEnd type="none" w="med" len="med"/>
                      <a:tailEnd type="none" w="med" len="med"/>
                    </a:lnB>
                  </a:tcP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30</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lnB w="12700" cap="flat" cmpd="sng" algn="ctr">
                      <a:solidFill>
                        <a:schemeClr val="tx1"/>
                      </a:solidFill>
                      <a:prstDash val="solid"/>
                      <a:round/>
                      <a:headEnd type="none" w="med" len="med"/>
                      <a:tailEnd type="none" w="med" len="med"/>
                    </a:lnB>
                  </a:tcPr>
                </a:tc>
                <a:tc>
                  <a:txBody>
                    <a:bodyPr/>
                    <a:lstStyle/>
                    <a:p>
                      <a:pPr algn="ctr">
                        <a:lnSpc>
                          <a:spcPct val="150000"/>
                        </a:lnSpc>
                      </a:pPr>
                      <a:r>
                        <a:rPr lang="en-US" sz="1600" kern="100">
                          <a:solidFill>
                            <a:schemeClr val="bg1">
                              <a:lumMod val="10000"/>
                            </a:schemeClr>
                          </a:solidFill>
                          <a:effectLst/>
                          <a:latin typeface="+mn-lt"/>
                          <a:ea typeface="標楷體" panose="03000509000000000000" pitchFamily="65" charset="-120"/>
                        </a:rPr>
                        <a:t>100</a:t>
                      </a:r>
                      <a:endParaRPr lang="zh-TW" sz="1600" kern="10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0" marR="0" marT="0" marB="0" anchor="ctr">
                    <a:lnB w="12700" cap="flat" cmpd="sng" algn="ctr">
                      <a:solidFill>
                        <a:schemeClr val="tx1"/>
                      </a:solidFill>
                      <a:prstDash val="solid"/>
                      <a:round/>
                      <a:headEnd type="none" w="med" len="med"/>
                      <a:tailEnd type="none" w="med" len="med"/>
                    </a:lnB>
                  </a:tcPr>
                </a:tc>
                <a:tc>
                  <a:txBody>
                    <a:bodyPr/>
                    <a:lstStyle/>
                    <a:p>
                      <a:pPr algn="ctr">
                        <a:lnSpc>
                          <a:spcPct val="150000"/>
                        </a:lnSpc>
                      </a:pPr>
                      <a:r>
                        <a:rPr lang="en-US" sz="1600" kern="100" dirty="0">
                          <a:solidFill>
                            <a:schemeClr val="bg1">
                              <a:lumMod val="10000"/>
                            </a:schemeClr>
                          </a:solidFill>
                          <a:effectLst/>
                          <a:latin typeface="+mn-lt"/>
                          <a:ea typeface="標楷體" panose="03000509000000000000" pitchFamily="65" charset="-120"/>
                        </a:rPr>
                        <a:t>17.0090</a:t>
                      </a:r>
                      <a:endParaRPr lang="zh-TW" sz="1600" kern="100" dirty="0">
                        <a:solidFill>
                          <a:schemeClr val="bg1">
                            <a:lumMod val="10000"/>
                          </a:schemeClr>
                        </a:solidFill>
                        <a:effectLst/>
                        <a:latin typeface="+mn-lt"/>
                        <a:ea typeface="標楷體" panose="03000509000000000000" pitchFamily="65" charset="-120"/>
                        <a:cs typeface="Times New Roman" panose="02020603050405020304" pitchFamily="18" charset="0"/>
                      </a:endParaRPr>
                    </a:p>
                  </a:txBody>
                  <a:tcPr marL="6350" marR="6350" marT="0" marB="0"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01060386"/>
                  </a:ext>
                </a:extLst>
              </a:tr>
            </a:tbl>
          </a:graphicData>
        </a:graphic>
      </p:graphicFrame>
    </p:spTree>
    <p:extLst>
      <p:ext uri="{BB962C8B-B14F-4D97-AF65-F5344CB8AC3E}">
        <p14:creationId xmlns:p14="http://schemas.microsoft.com/office/powerpoint/2010/main" val="403371576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後置測驗</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5097137" cy="1870933"/>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本研究將考試題目的要求劃分為三部份：</a:t>
            </a:r>
            <a:endPar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621506" lvl="1" indent="-457200">
              <a:lnSpc>
                <a:spcPct val="150000"/>
              </a:lnSpc>
              <a:spcBef>
                <a:spcPts val="0"/>
              </a:spcBef>
              <a:buClr>
                <a:srgbClr val="000000"/>
              </a:buClr>
              <a:buSzPts val="1800"/>
              <a:buFont typeface="+mj-lt"/>
              <a:buAutoNum type="arabicPeriod"/>
            </a:pP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能夠</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fork</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專案並進行</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clone</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commit</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及</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push</a:t>
            </a:r>
          </a:p>
          <a:p>
            <a:pPr marL="621506" lvl="1" indent="-457200">
              <a:lnSpc>
                <a:spcPct val="150000"/>
              </a:lnSpc>
              <a:spcBef>
                <a:spcPts val="0"/>
              </a:spcBef>
              <a:buClr>
                <a:srgbClr val="000000"/>
              </a:buClr>
              <a:buSzPts val="1800"/>
              <a:buFont typeface="+mj-lt"/>
              <a:buAutoNum type="arabicPeriod"/>
            </a:pP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能夠新增</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branch</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，並切換分支進行提交</a:t>
            </a:r>
            <a:endPar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endParaRPr>
          </a:p>
          <a:p>
            <a:pPr marL="621506" lvl="1" indent="-457200">
              <a:lnSpc>
                <a:spcPct val="150000"/>
              </a:lnSpc>
              <a:spcBef>
                <a:spcPts val="0"/>
              </a:spcBef>
              <a:buClr>
                <a:srgbClr val="000000"/>
              </a:buClr>
              <a:buSzPts val="1800"/>
              <a:buFont typeface="+mj-lt"/>
              <a:buAutoNum type="arabicPeriod"/>
            </a:pP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能夠進行合併，並解決衝突</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42</a:t>
            </a:fld>
            <a:endParaRPr lang="zh-TW" altLang="en-US"/>
          </a:p>
        </p:txBody>
      </p:sp>
      <p:pic>
        <p:nvPicPr>
          <p:cNvPr id="9" name="圖片 8">
            <a:extLst>
              <a:ext uri="{FF2B5EF4-FFF2-40B4-BE49-F238E27FC236}">
                <a16:creationId xmlns:a16="http://schemas.microsoft.com/office/drawing/2014/main" id="{4DE28E06-4273-D9A2-DA37-2002C0323E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863" y="3558448"/>
            <a:ext cx="5278120" cy="3147695"/>
          </a:xfrm>
          <a:prstGeom prst="rect">
            <a:avLst/>
          </a:prstGeom>
        </p:spPr>
      </p:pic>
      <p:sp>
        <p:nvSpPr>
          <p:cNvPr id="6" name="文字方塊 5">
            <a:extLst>
              <a:ext uri="{FF2B5EF4-FFF2-40B4-BE49-F238E27FC236}">
                <a16:creationId xmlns:a16="http://schemas.microsoft.com/office/drawing/2014/main" id="{8DD4366A-C761-0780-DDE4-AB81F3B64CF9}"/>
              </a:ext>
            </a:extLst>
          </p:cNvPr>
          <p:cNvSpPr txBox="1"/>
          <p:nvPr/>
        </p:nvSpPr>
        <p:spPr>
          <a:xfrm>
            <a:off x="5948068" y="1533276"/>
            <a:ext cx="6216345" cy="3323987"/>
          </a:xfrm>
          <a:prstGeom prst="rect">
            <a:avLst/>
          </a:prstGeom>
          <a:noFill/>
        </p:spPr>
        <p:txBody>
          <a:bodyPr wrap="square" rtlCol="0">
            <a:spAutoFit/>
          </a:bodyPr>
          <a:lstStyle/>
          <a:p>
            <a:pPr marL="285750" indent="-285750">
              <a:lnSpc>
                <a:spcPct val="150000"/>
              </a:lnSpc>
              <a:spcBef>
                <a:spcPts val="0"/>
              </a:spcBef>
              <a:buClr>
                <a:srgbClr val="000000"/>
              </a:buClr>
              <a:buSzPts val="1800"/>
            </a:pPr>
            <a:r>
              <a:rPr kumimoji="0" lang="zh-TW" altLang="en-US" sz="2000" b="1" i="0" u="none" strike="noStrike" kern="1200" cap="none" spc="0" normalizeH="0" baseline="0" noProof="0" dirty="0">
                <a:ln>
                  <a:noFill/>
                </a:ln>
                <a:solidFill>
                  <a:schemeClr val="bg1">
                    <a:lumMod val="10000"/>
                  </a:schemeClr>
                </a:solidFill>
                <a:effectLst/>
                <a:uLnTx/>
                <a:uFillTx/>
                <a:latin typeface="標楷體" panose="03000509000000000000" pitchFamily="65" charset="-120"/>
                <a:ea typeface="標楷體" panose="03000509000000000000" pitchFamily="65" charset="-120"/>
                <a:sym typeface="Arial"/>
              </a:rPr>
              <a:t>測驗結果</a:t>
            </a:r>
            <a:endParaRPr kumimoji="0" lang="en-US" altLang="zh-TW" sz="2000" b="1" i="0" u="none" strike="noStrike" kern="1200" cap="none" spc="0" normalizeH="0" baseline="0" noProof="0" dirty="0">
              <a:ln>
                <a:noFill/>
              </a:ln>
              <a:solidFill>
                <a:schemeClr val="bg1">
                  <a:lumMod val="10000"/>
                </a:schemeClr>
              </a:solidFill>
              <a:effectLst/>
              <a:uLnTx/>
              <a:uFillTx/>
              <a:latin typeface="標楷體" panose="03000509000000000000" pitchFamily="65" charset="-120"/>
              <a:ea typeface="標楷體" panose="03000509000000000000" pitchFamily="65" charset="-120"/>
              <a:sym typeface="Arial"/>
            </a:endParaRPr>
          </a:p>
          <a:p>
            <a:pPr marL="450056" lvl="1" indent="-285750">
              <a:lnSpc>
                <a:spcPct val="150000"/>
              </a:lnSpc>
              <a:spcBef>
                <a:spcPts val="0"/>
              </a:spcBef>
              <a:buClr>
                <a:srgbClr val="000000"/>
              </a:buClr>
              <a:buSzPts val="1800"/>
              <a:buFont typeface="Arial" panose="020B0604020202020204" pitchFamily="34" charset="0"/>
              <a:buChar char="•"/>
            </a:pPr>
            <a:r>
              <a:rPr lang="zh-TW"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實驗組中有</a:t>
            </a:r>
            <a:r>
              <a:rPr lang="en-US" altLang="zh-TW" sz="1800" dirty="0">
                <a:solidFill>
                  <a:schemeClr val="bg1">
                    <a:lumMod val="10000"/>
                  </a:schemeClr>
                </a:solidFill>
                <a:effectLst/>
                <a:latin typeface="Times New Roman" panose="02020603050405020304" pitchFamily="18" charset="0"/>
                <a:ea typeface="標楷體" panose="03000509000000000000" pitchFamily="65" charset="-120"/>
              </a:rPr>
              <a:t>73%</a:t>
            </a:r>
            <a:r>
              <a:rPr lang="zh-TW"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的學生能夠通過要求一，而控制組中有</a:t>
            </a:r>
            <a:r>
              <a:rPr lang="en-US" altLang="zh-TW" sz="1800" dirty="0">
                <a:solidFill>
                  <a:schemeClr val="bg1">
                    <a:lumMod val="10000"/>
                  </a:schemeClr>
                </a:solidFill>
                <a:effectLst/>
                <a:latin typeface="Times New Roman" panose="02020603050405020304" pitchFamily="18" charset="0"/>
                <a:ea typeface="標楷體" panose="03000509000000000000" pitchFamily="65" charset="-120"/>
              </a:rPr>
              <a:t>64%</a:t>
            </a:r>
            <a:r>
              <a:rPr lang="zh-TW"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的學生能夠通過要求一</a:t>
            </a:r>
            <a:endParaRPr lang="en-US"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endParaRPr>
          </a:p>
          <a:p>
            <a:pPr marL="450056" lvl="1" indent="-285750">
              <a:lnSpc>
                <a:spcPct val="150000"/>
              </a:lnSpc>
              <a:spcBef>
                <a:spcPts val="0"/>
              </a:spcBef>
              <a:buClr>
                <a:srgbClr val="000000"/>
              </a:buClr>
              <a:buSzPts val="1800"/>
              <a:buFont typeface="Arial" panose="020B0604020202020204" pitchFamily="34" charset="0"/>
              <a:buChar char="•"/>
            </a:pPr>
            <a:r>
              <a:rPr lang="zh-TW"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實驗組中有</a:t>
            </a:r>
            <a:r>
              <a:rPr lang="en-US" altLang="zh-TW" sz="1800" dirty="0">
                <a:solidFill>
                  <a:schemeClr val="bg1">
                    <a:lumMod val="10000"/>
                  </a:schemeClr>
                </a:solidFill>
                <a:effectLst/>
                <a:latin typeface="Times New Roman" panose="02020603050405020304" pitchFamily="18" charset="0"/>
                <a:ea typeface="標楷體" panose="03000509000000000000" pitchFamily="65" charset="-120"/>
              </a:rPr>
              <a:t>64%</a:t>
            </a:r>
            <a:r>
              <a:rPr lang="zh-TW"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的學生能夠通過要求二，而控制組中有</a:t>
            </a:r>
            <a:r>
              <a:rPr lang="en-US" altLang="zh-TW" sz="1800" dirty="0">
                <a:solidFill>
                  <a:schemeClr val="bg1">
                    <a:lumMod val="10000"/>
                  </a:schemeClr>
                </a:solidFill>
                <a:effectLst/>
                <a:latin typeface="Times New Roman" panose="02020603050405020304" pitchFamily="18" charset="0"/>
                <a:ea typeface="標楷體" panose="03000509000000000000" pitchFamily="65" charset="-120"/>
              </a:rPr>
              <a:t>50%</a:t>
            </a:r>
            <a:r>
              <a:rPr lang="zh-TW"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的學生能夠通過要求二</a:t>
            </a:r>
            <a:endParaRPr lang="en-US"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endParaRPr>
          </a:p>
          <a:p>
            <a:pPr marL="450056" lvl="1" indent="-285750">
              <a:lnSpc>
                <a:spcPct val="150000"/>
              </a:lnSpc>
              <a:spcBef>
                <a:spcPts val="0"/>
              </a:spcBef>
              <a:buClr>
                <a:srgbClr val="000000"/>
              </a:buClr>
              <a:buSzPts val="1800"/>
              <a:buFont typeface="Arial" panose="020B0604020202020204" pitchFamily="34" charset="0"/>
              <a:buChar char="•"/>
            </a:pPr>
            <a:r>
              <a:rPr lang="zh-TW"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實驗組中有</a:t>
            </a:r>
            <a:r>
              <a:rPr lang="en-US" altLang="zh-TW" sz="1800" dirty="0">
                <a:solidFill>
                  <a:schemeClr val="bg1">
                    <a:lumMod val="10000"/>
                  </a:schemeClr>
                </a:solidFill>
                <a:effectLst/>
                <a:latin typeface="Times New Roman" panose="02020603050405020304" pitchFamily="18" charset="0"/>
                <a:ea typeface="標楷體" panose="03000509000000000000" pitchFamily="65" charset="-120"/>
              </a:rPr>
              <a:t>43%</a:t>
            </a:r>
            <a:r>
              <a:rPr lang="zh-TW"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的學生能夠通過要求三，而控制組中有</a:t>
            </a:r>
            <a:r>
              <a:rPr lang="en-US" altLang="zh-TW" sz="1800" dirty="0">
                <a:solidFill>
                  <a:schemeClr val="bg1">
                    <a:lumMod val="10000"/>
                  </a:schemeClr>
                </a:solidFill>
                <a:effectLst/>
                <a:latin typeface="Times New Roman" panose="02020603050405020304" pitchFamily="18" charset="0"/>
                <a:ea typeface="標楷體" panose="03000509000000000000" pitchFamily="65" charset="-120"/>
              </a:rPr>
              <a:t>33%</a:t>
            </a:r>
            <a:r>
              <a:rPr lang="zh-TW"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的學生能夠通過要求三</a:t>
            </a:r>
            <a:endParaRPr kumimoji="0" lang="en-US" altLang="zh-TW" i="0" u="none" strike="noStrike" kern="1200" cap="none" spc="0" normalizeH="0" baseline="0" noProof="0" dirty="0">
              <a:ln>
                <a:noFill/>
              </a:ln>
              <a:solidFill>
                <a:schemeClr val="bg1">
                  <a:lumMod val="10000"/>
                </a:schemeClr>
              </a:solidFill>
              <a:effectLst/>
              <a:uLnTx/>
              <a:uFillTx/>
              <a:latin typeface="標楷體" panose="03000509000000000000" pitchFamily="65" charset="-120"/>
              <a:ea typeface="標楷體" panose="03000509000000000000" pitchFamily="65" charset="-120"/>
              <a:sym typeface="Arial"/>
            </a:endParaRPr>
          </a:p>
          <a:p>
            <a:endParaRPr lang="zh-TW" altLang="en-US" dirty="0">
              <a:solidFill>
                <a:schemeClr val="bg1">
                  <a:lumMod val="10000"/>
                </a:schemeClr>
              </a:solidFill>
            </a:endParaRPr>
          </a:p>
        </p:txBody>
      </p:sp>
    </p:spTree>
    <p:extLst>
      <p:ext uri="{BB962C8B-B14F-4D97-AF65-F5344CB8AC3E}">
        <p14:creationId xmlns:p14="http://schemas.microsoft.com/office/powerpoint/2010/main" val="210350815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問卷調查結果</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5097137" cy="1870933"/>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我們共回收了</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39</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份有效問卷，其中大約有</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22</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位學生在開放性問題中填寫了對於</a:t>
            </a:r>
            <a:r>
              <a:rPr kumimoji="0" lang="en-US" altLang="zh-TW"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GEG</a:t>
            </a:r>
            <a:r>
              <a:rPr kumimoji="0" lang="zh-TW" altLang="en-US" i="0" u="none" strike="noStrike" kern="1200" cap="none" spc="0" normalizeH="0" baseline="0" noProof="0" dirty="0">
                <a:ln>
                  <a:noFill/>
                </a:ln>
                <a:solidFill>
                  <a:srgbClr val="F3F3F3">
                    <a:lumMod val="10000"/>
                  </a:srgbClr>
                </a:solidFill>
                <a:effectLst/>
                <a:uLnTx/>
                <a:uFillTx/>
                <a:latin typeface="標楷體" panose="03000509000000000000" pitchFamily="65" charset="-120"/>
                <a:ea typeface="標楷體" panose="03000509000000000000" pitchFamily="65" charset="-120"/>
                <a:sym typeface="Arial"/>
              </a:rPr>
              <a:t>的意見。</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43</a:t>
            </a:fld>
            <a:endParaRPr lang="zh-TW" altLang="en-US"/>
          </a:p>
        </p:txBody>
      </p:sp>
      <p:pic>
        <p:nvPicPr>
          <p:cNvPr id="7" name="圖片 6">
            <a:extLst>
              <a:ext uri="{FF2B5EF4-FFF2-40B4-BE49-F238E27FC236}">
                <a16:creationId xmlns:a16="http://schemas.microsoft.com/office/drawing/2014/main" id="{7B2EF2F7-683D-6357-269D-F3D5B56C98DF}"/>
              </a:ext>
            </a:extLst>
          </p:cNvPr>
          <p:cNvPicPr>
            <a:picLocks noChangeAspect="1"/>
          </p:cNvPicPr>
          <p:nvPr/>
        </p:nvPicPr>
        <p:blipFill>
          <a:blip r:embed="rId3"/>
          <a:stretch>
            <a:fillRect/>
          </a:stretch>
        </p:blipFill>
        <p:spPr>
          <a:xfrm>
            <a:off x="1009764" y="3154893"/>
            <a:ext cx="4296807" cy="3419743"/>
          </a:xfrm>
          <a:prstGeom prst="rect">
            <a:avLst/>
          </a:prstGeom>
        </p:spPr>
      </p:pic>
      <p:pic>
        <p:nvPicPr>
          <p:cNvPr id="10" name="圖片 9">
            <a:extLst>
              <a:ext uri="{FF2B5EF4-FFF2-40B4-BE49-F238E27FC236}">
                <a16:creationId xmlns:a16="http://schemas.microsoft.com/office/drawing/2014/main" id="{A6EF2A94-EBCD-4F9C-24C0-A71F7223105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642755" y="1616219"/>
            <a:ext cx="3979285" cy="5141774"/>
          </a:xfrm>
          <a:prstGeom prst="rect">
            <a:avLst/>
          </a:prstGeom>
        </p:spPr>
      </p:pic>
    </p:spTree>
    <p:extLst>
      <p:ext uri="{BB962C8B-B14F-4D97-AF65-F5344CB8AC3E}">
        <p14:creationId xmlns:p14="http://schemas.microsoft.com/office/powerpoint/2010/main" val="23595835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結構模型之結果分析</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5097137" cy="1870933"/>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我們評估結構模型中的潛變量之間的關係，通過</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Bootstrapping</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獲得</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P</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值</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結果發現我們的假設當中除了假設</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8</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以外皆獲得支持。</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44</a:t>
            </a:fld>
            <a:endParaRPr lang="zh-TW" altLang="en-US"/>
          </a:p>
        </p:txBody>
      </p:sp>
      <p:pic>
        <p:nvPicPr>
          <p:cNvPr id="8" name="圖片 7">
            <a:extLst>
              <a:ext uri="{FF2B5EF4-FFF2-40B4-BE49-F238E27FC236}">
                <a16:creationId xmlns:a16="http://schemas.microsoft.com/office/drawing/2014/main" id="{C2849B99-F763-BE3A-3EE5-75010A0A084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95152" y="1843684"/>
            <a:ext cx="4492375" cy="4391424"/>
          </a:xfrm>
          <a:prstGeom prst="rect">
            <a:avLst/>
          </a:prstGeom>
        </p:spPr>
      </p:pic>
    </p:spTree>
    <p:extLst>
      <p:ext uri="{BB962C8B-B14F-4D97-AF65-F5344CB8AC3E}">
        <p14:creationId xmlns:p14="http://schemas.microsoft.com/office/powerpoint/2010/main" val="371404256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模型可靠性和有效性測試（</a:t>
            </a:r>
            <a:r>
              <a:rPr lang="en-US" altLang="zh-TW" sz="3200" b="1" dirty="0">
                <a:solidFill>
                  <a:schemeClr val="bg1">
                    <a:lumMod val="10000"/>
                  </a:schemeClr>
                </a:solidFill>
                <a:latin typeface="DFKai-SB"/>
                <a:ea typeface="DFKai-SB"/>
                <a:cs typeface="DFKai-SB"/>
                <a:sym typeface="DFKai-SB"/>
              </a:rPr>
              <a:t>1/2</a:t>
            </a:r>
            <a:r>
              <a:rPr lang="zh-TW" altLang="en-US" sz="3200" b="1" dirty="0">
                <a:solidFill>
                  <a:schemeClr val="bg1">
                    <a:lumMod val="10000"/>
                  </a:schemeClr>
                </a:solidFill>
                <a:latin typeface="DFKai-SB"/>
                <a:ea typeface="DFKai-SB"/>
                <a:cs typeface="DFKai-SB"/>
                <a:sym typeface="DFKai-SB"/>
              </a:rPr>
              <a:t>）</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5097137" cy="1870933"/>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為了計算項目的可靠性、內部一致性與收斂有效性，使用</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PLS</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演算法對測量模型進行了評估</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所有</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CL</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值都在</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0.764</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以上、</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α</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值都在</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0.801</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以上，這表明測量模型的信度良好，並且所有的</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CR</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值都超過了</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0.884</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，表示內部一致性良好，而</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AVE</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值皆在</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0.708</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以上，表示模型的收斂校度很高</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45</a:t>
            </a:fld>
            <a:endParaRPr lang="zh-TW" altLang="en-US"/>
          </a:p>
        </p:txBody>
      </p:sp>
      <p:pic>
        <p:nvPicPr>
          <p:cNvPr id="8" name="圖片 7">
            <a:extLst>
              <a:ext uri="{FF2B5EF4-FFF2-40B4-BE49-F238E27FC236}">
                <a16:creationId xmlns:a16="http://schemas.microsoft.com/office/drawing/2014/main" id="{C2849B99-F763-BE3A-3EE5-75010A0A084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95152" y="2058940"/>
            <a:ext cx="4492375" cy="3960911"/>
          </a:xfrm>
          <a:prstGeom prst="rect">
            <a:avLst/>
          </a:prstGeom>
        </p:spPr>
      </p:pic>
    </p:spTree>
    <p:extLst>
      <p:ext uri="{BB962C8B-B14F-4D97-AF65-F5344CB8AC3E}">
        <p14:creationId xmlns:p14="http://schemas.microsoft.com/office/powerpoint/2010/main" val="422327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模型可靠性和有效性測試（</a:t>
            </a:r>
            <a:r>
              <a:rPr lang="en-US" altLang="zh-TW" sz="3200" b="1" dirty="0">
                <a:solidFill>
                  <a:schemeClr val="bg1">
                    <a:lumMod val="10000"/>
                  </a:schemeClr>
                </a:solidFill>
                <a:latin typeface="DFKai-SB"/>
                <a:ea typeface="DFKai-SB"/>
                <a:cs typeface="DFKai-SB"/>
                <a:sym typeface="DFKai-SB"/>
              </a:rPr>
              <a:t>1/2</a:t>
            </a:r>
            <a:r>
              <a:rPr lang="zh-TW" altLang="en-US" sz="3200" b="1" dirty="0">
                <a:solidFill>
                  <a:schemeClr val="bg1">
                    <a:lumMod val="10000"/>
                  </a:schemeClr>
                </a:solidFill>
                <a:latin typeface="DFKai-SB"/>
                <a:ea typeface="DFKai-SB"/>
                <a:cs typeface="DFKai-SB"/>
                <a:sym typeface="DFKai-SB"/>
              </a:rPr>
              <a:t>）</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5097137" cy="1870933"/>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模型驗正的重要步驟還有確認潛在變項之間是否具有良好的收斂效度和區別效度。</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根據</a:t>
            </a:r>
            <a:r>
              <a:rPr lang="en-US" altLang="zh-TW" dirty="0" err="1">
                <a:solidFill>
                  <a:srgbClr val="F3F3F3">
                    <a:lumMod val="10000"/>
                  </a:srgbClr>
                </a:solidFill>
                <a:latin typeface="標楷體" panose="03000509000000000000" pitchFamily="65" charset="-120"/>
                <a:ea typeface="標楷體" panose="03000509000000000000" pitchFamily="65" charset="-120"/>
                <a:sym typeface="Arial"/>
              </a:rPr>
              <a:t>Fornell-Larcker</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評估收斂效度的標準，當對角線上的數值高於其他構面的</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CL</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值，結果被認為是可接受的。</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我們的模型經過驗證具備良好的可靠性</a:t>
            </a:r>
            <a:endParaRPr lang="en-US" altLang="zh-TW" b="1" dirty="0">
              <a:solidFill>
                <a:srgbClr val="F3F3F3">
                  <a:lumMod val="10000"/>
                </a:srgb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46</a:t>
            </a:fld>
            <a:endParaRPr lang="zh-TW" altLang="en-US"/>
          </a:p>
        </p:txBody>
      </p:sp>
      <p:pic>
        <p:nvPicPr>
          <p:cNvPr id="8" name="圖片 7">
            <a:extLst>
              <a:ext uri="{FF2B5EF4-FFF2-40B4-BE49-F238E27FC236}">
                <a16:creationId xmlns:a16="http://schemas.microsoft.com/office/drawing/2014/main" id="{C2849B99-F763-BE3A-3EE5-75010A0A084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195152" y="3041647"/>
            <a:ext cx="4492375" cy="1995496"/>
          </a:xfrm>
          <a:prstGeom prst="rect">
            <a:avLst/>
          </a:prstGeom>
        </p:spPr>
      </p:pic>
    </p:spTree>
    <p:extLst>
      <p:ext uri="{BB962C8B-B14F-4D97-AF65-F5344CB8AC3E}">
        <p14:creationId xmlns:p14="http://schemas.microsoft.com/office/powerpoint/2010/main" val="151832116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研究問題一</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10330149" cy="4426846"/>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從後置測驗的結果來看，實驗組在三項要求的通過率皆優於控制組，</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因此可以得知加入</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GEG</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作為教學輔助工具是比傳統的授課方式具有更高的學習成果。</a:t>
            </a:r>
            <a:endParaRPr lang="en-US" altLang="zh-TW" b="1"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衝突解決的題目通過率並不高，這點我們認為這是由於在這門</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課程中並沒有需要協作的作業或專題</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，分支與合併的功能不被大多學生所需要，也因為學習的難度較高，使這項要求的通過率相對較低。</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47</a:t>
            </a:fld>
            <a:endParaRPr lang="zh-TW" altLang="en-US"/>
          </a:p>
        </p:txBody>
      </p:sp>
    </p:spTree>
    <p:extLst>
      <p:ext uri="{BB962C8B-B14F-4D97-AF65-F5344CB8AC3E}">
        <p14:creationId xmlns:p14="http://schemas.microsoft.com/office/powerpoint/2010/main" val="6423966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研究問題二</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10330149" cy="4426846"/>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根據</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H1, H2, H3, H4</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的假設得到</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支持</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來看，</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GEG</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設計的遊戲元素在學生的認知裡為他們學習</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Git</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帶來了正面的影響。</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根據</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H5, H6, H7</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的假設得到</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支持</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來看，績效預期、努力期望、自我效能評估等使他們對學習及使用</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Git</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的態度有正面的影響。</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從</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H9, H10</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的</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成立</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來看，對於</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Git</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的態度影響學生後續使用</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Git</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的意願，並進一步影響學生後續的使用行為。</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因此可以認為，</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GEG</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作為教學輔助工具可以為學生對學習、使用</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Git</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的態度帶來正面影響，並影響其後續行為。</a:t>
            </a:r>
            <a:endParaRPr lang="en-US" altLang="zh-TW" b="1"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en-US" altLang="zh-TW" b="1" dirty="0">
                <a:solidFill>
                  <a:srgbClr val="FF0000"/>
                </a:solidFill>
                <a:latin typeface="標楷體" panose="03000509000000000000" pitchFamily="65" charset="-120"/>
                <a:ea typeface="標楷體" panose="03000509000000000000" pitchFamily="65" charset="-120"/>
                <a:sym typeface="Arial"/>
              </a:rPr>
              <a:t>H8</a:t>
            </a:r>
            <a:r>
              <a:rPr lang="zh-TW" altLang="en-US" b="1" dirty="0">
                <a:solidFill>
                  <a:srgbClr val="FF0000"/>
                </a:solidFill>
                <a:latin typeface="標楷體" panose="03000509000000000000" pitchFamily="65" charset="-120"/>
                <a:ea typeface="標楷體" panose="03000509000000000000" pitchFamily="65" charset="-120"/>
                <a:sym typeface="Arial"/>
              </a:rPr>
              <a:t>不成立</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令人感到意外，我們認為是由於享樂主義動機</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無法直接對</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Git</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的態度造成影響</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僅能提高學生在參與學習時的動機</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48</a:t>
            </a:fld>
            <a:endParaRPr lang="zh-TW" altLang="en-US"/>
          </a:p>
        </p:txBody>
      </p:sp>
    </p:spTree>
    <p:extLst>
      <p:ext uri="{BB962C8B-B14F-4D97-AF65-F5344CB8AC3E}">
        <p14:creationId xmlns:p14="http://schemas.microsoft.com/office/powerpoint/2010/main" val="146020305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研究問題三（</a:t>
            </a:r>
            <a:r>
              <a:rPr lang="en-US" altLang="zh-TW" sz="3200" b="1" dirty="0">
                <a:solidFill>
                  <a:schemeClr val="bg1">
                    <a:lumMod val="10000"/>
                  </a:schemeClr>
                </a:solidFill>
                <a:latin typeface="DFKai-SB"/>
                <a:ea typeface="DFKai-SB"/>
                <a:cs typeface="DFKai-SB"/>
                <a:sym typeface="DFKai-SB"/>
              </a:rPr>
              <a:t>1/2</a:t>
            </a:r>
            <a:r>
              <a:rPr lang="zh-TW" altLang="en-US" sz="3200" b="1" dirty="0">
                <a:solidFill>
                  <a:schemeClr val="bg1">
                    <a:lumMod val="10000"/>
                  </a:schemeClr>
                </a:solidFill>
                <a:latin typeface="DFKai-SB"/>
                <a:ea typeface="DFKai-SB"/>
                <a:cs typeface="DFKai-SB"/>
                <a:sym typeface="DFKai-SB"/>
              </a:rPr>
              <a:t>）</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10330149" cy="4426846"/>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紀錄資料顯示，大約有</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55</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位學生參與</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Git</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的教學活動，而帳號卻有</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98</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個</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，一大部分帳號是在實驗結束後一段時間註冊的，並且來源自學校的</a:t>
            </a:r>
            <a:r>
              <a:rPr lang="en-US" altLang="zh-TW" dirty="0" err="1">
                <a:solidFill>
                  <a:srgbClr val="F3F3F3">
                    <a:lumMod val="10000"/>
                  </a:srgbClr>
                </a:solidFill>
                <a:latin typeface="標楷體" panose="03000509000000000000" pitchFamily="65" charset="-120"/>
                <a:ea typeface="標楷體" panose="03000509000000000000" pitchFamily="65" charset="-120"/>
                <a:sym typeface="Arial"/>
              </a:rPr>
              <a:t>ip</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，可以推測是忘記密碼的學生重複註冊的。</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根據學生在實驗日後是否仍有活動事件判斷學生是否進行了主動學習</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，而在</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55</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位學生當中，</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約有</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34</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位學生在實驗過後一段時間仍有活動紀錄</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，也就是說，至少</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約有</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60%</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的學生有以</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GEG</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進行主動學習</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由於不少在實驗後活動的帳號不是以學號命名，因此我們只選取約</a:t>
            </a:r>
            <a:r>
              <a:rPr lang="en-US" altLang="zh-TW" b="1" dirty="0">
                <a:solidFill>
                  <a:srgbClr val="F3F3F3">
                    <a:lumMod val="10000"/>
                  </a:srgbClr>
                </a:solidFill>
                <a:latin typeface="標楷體" panose="03000509000000000000" pitchFamily="65" charset="-120"/>
                <a:ea typeface="標楷體" panose="03000509000000000000" pitchFamily="65" charset="-120"/>
                <a:sym typeface="Arial"/>
              </a:rPr>
              <a:t>27</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位以學號命名</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並且</a:t>
            </a:r>
            <a:r>
              <a:rPr lang="zh-TW" altLang="en-US" b="1" dirty="0">
                <a:solidFill>
                  <a:srgbClr val="F3F3F3">
                    <a:lumMod val="10000"/>
                  </a:srgbClr>
                </a:solidFill>
                <a:latin typeface="標楷體" panose="03000509000000000000" pitchFamily="65" charset="-120"/>
                <a:ea typeface="標楷體" panose="03000509000000000000" pitchFamily="65" charset="-120"/>
                <a:sym typeface="Arial"/>
              </a:rPr>
              <a:t>有進行主動學習的學生與全體實驗組進行成績對比</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49</a:t>
            </a:fld>
            <a:endParaRPr lang="zh-TW" altLang="en-US"/>
          </a:p>
        </p:txBody>
      </p:sp>
    </p:spTree>
    <p:extLst>
      <p:ext uri="{BB962C8B-B14F-4D97-AF65-F5344CB8AC3E}">
        <p14:creationId xmlns:p14="http://schemas.microsoft.com/office/powerpoint/2010/main" val="15300561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48"/>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marL="609585">
              <a:spcBef>
                <a:spcPts val="225"/>
              </a:spcBef>
              <a:spcAft>
                <a:spcPts val="0"/>
              </a:spcAft>
            </a:pPr>
            <a:r>
              <a:rPr lang="zh-TW" altLang="en-US" sz="3200" b="1" dirty="0">
                <a:solidFill>
                  <a:srgbClr val="000000"/>
                </a:solidFill>
                <a:latin typeface="DFKai-SB"/>
                <a:ea typeface="DFKai-SB"/>
                <a:cs typeface="DFKai-SB"/>
                <a:sym typeface="DFKai-SB"/>
              </a:rPr>
              <a:t>方法設計</a:t>
            </a:r>
            <a:endParaRPr sz="3200" b="1" dirty="0">
              <a:solidFill>
                <a:srgbClr val="000000"/>
              </a:solidFill>
              <a:latin typeface="DFKai-SB"/>
              <a:ea typeface="DFKai-SB"/>
              <a:cs typeface="DFKai-SB"/>
              <a:sym typeface="DFKai-SB"/>
            </a:endParaRPr>
          </a:p>
        </p:txBody>
      </p:sp>
      <p:sp>
        <p:nvSpPr>
          <p:cNvPr id="344" name="Google Shape;344;p48"/>
          <p:cNvSpPr txBox="1">
            <a:spLocks noGrp="1"/>
          </p:cNvSpPr>
          <p:nvPr>
            <p:ph type="body" idx="1"/>
          </p:nvPr>
        </p:nvSpPr>
        <p:spPr>
          <a:xfrm>
            <a:off x="624417" y="1773239"/>
            <a:ext cx="10972800" cy="4827600"/>
          </a:xfrm>
          <a:prstGeom prst="rect">
            <a:avLst/>
          </a:prstGeom>
        </p:spPr>
        <p:txBody>
          <a:bodyPr spcFirstLastPara="1" vert="horz" wrap="square" lIns="121900" tIns="60933" rIns="121900" bIns="60933" numCol="1" anchor="t" anchorCtr="0" compatLnSpc="1">
            <a:prstTxWarp prst="textNoShape">
              <a:avLst/>
            </a:prstTxWarp>
            <a:noAutofit/>
          </a:bodyPr>
          <a:lstStyle/>
          <a:p>
            <a:pPr marL="745048" indent="-609585">
              <a:buClr>
                <a:srgbClr val="000000"/>
              </a:buClr>
              <a:buFont typeface="+mj-lt"/>
              <a:buAutoNum type="arabicPeriod"/>
            </a:pPr>
            <a:endParaRPr lang="en-US" altLang="zh-TW" dirty="0">
              <a:solidFill>
                <a:srgbClr val="000000"/>
              </a:solidFill>
              <a:latin typeface="DFKai-SB"/>
              <a:ea typeface="DFKai-SB"/>
              <a:cs typeface="DFKai-SB"/>
              <a:sym typeface="DFKai-SB"/>
            </a:endParaRPr>
          </a:p>
          <a:p>
            <a:pPr marL="745048" indent="-609585">
              <a:buClr>
                <a:srgbClr val="000000"/>
              </a:buClr>
              <a:buFont typeface="+mj-lt"/>
              <a:buAutoNum type="arabicPeriod"/>
            </a:pPr>
            <a:endParaRPr lang="en-US" altLang="zh-TW" dirty="0">
              <a:solidFill>
                <a:srgbClr val="000000"/>
              </a:solidFill>
              <a:latin typeface="標楷體" panose="03000509000000000000" pitchFamily="65" charset="-120"/>
              <a:ea typeface="標楷體" panose="03000509000000000000" pitchFamily="65" charset="-120"/>
              <a:cs typeface="DFKai-SB"/>
              <a:sym typeface="DFKai-SB"/>
            </a:endParaRPr>
          </a:p>
          <a:p>
            <a:pPr marL="745048" indent="-609585">
              <a:buClr>
                <a:srgbClr val="000000"/>
              </a:buClr>
              <a:buFont typeface="+mj-lt"/>
              <a:buAutoNum type="arabicPeriod"/>
            </a:pPr>
            <a:r>
              <a:rPr lang="zh-TW" altLang="en-US" dirty="0">
                <a:solidFill>
                  <a:srgbClr val="000000"/>
                </a:solidFill>
                <a:latin typeface="標楷體" panose="03000509000000000000" pitchFamily="65" charset="-120"/>
                <a:ea typeface="標楷體" panose="03000509000000000000" pitchFamily="65" charset="-120"/>
              </a:rPr>
              <a:t>提出了一個名為</a:t>
            </a:r>
            <a:r>
              <a:rPr lang="en-US" altLang="zh-TW" dirty="0">
                <a:solidFill>
                  <a:srgbClr val="000000"/>
                </a:solidFill>
                <a:latin typeface="標楷體" panose="03000509000000000000" pitchFamily="65" charset="-120"/>
                <a:ea typeface="標楷體" panose="03000509000000000000" pitchFamily="65" charset="-120"/>
              </a:rPr>
              <a:t>Git Education Game</a:t>
            </a:r>
            <a:r>
              <a:rPr lang="zh-TW" altLang="en-US" dirty="0">
                <a:solidFill>
                  <a:srgbClr val="000000"/>
                </a:solidFill>
                <a:latin typeface="標楷體" panose="03000509000000000000" pitchFamily="65" charset="-120"/>
                <a:ea typeface="標楷體" panose="03000509000000000000" pitchFamily="65" charset="-120"/>
              </a:rPr>
              <a:t>（簡稱</a:t>
            </a:r>
            <a:r>
              <a:rPr lang="en-US" altLang="zh-TW" dirty="0">
                <a:solidFill>
                  <a:srgbClr val="000000"/>
                </a:solidFill>
                <a:latin typeface="標楷體" panose="03000509000000000000" pitchFamily="65" charset="-120"/>
                <a:ea typeface="標楷體" panose="03000509000000000000" pitchFamily="65" charset="-120"/>
              </a:rPr>
              <a:t>GEG</a:t>
            </a:r>
            <a:r>
              <a:rPr lang="zh-TW" altLang="en-US" dirty="0">
                <a:solidFill>
                  <a:srgbClr val="000000"/>
                </a:solidFill>
                <a:latin typeface="標楷體" panose="03000509000000000000" pitchFamily="65" charset="-120"/>
                <a:ea typeface="標楷體" panose="03000509000000000000" pitchFamily="65" charset="-120"/>
              </a:rPr>
              <a:t>）的嚴肅遊戲用於教學</a:t>
            </a:r>
            <a:r>
              <a:rPr lang="en-US" altLang="zh-TW" dirty="0">
                <a:solidFill>
                  <a:srgbClr val="000000"/>
                </a:solidFill>
                <a:latin typeface="標楷體" panose="03000509000000000000" pitchFamily="65" charset="-120"/>
                <a:ea typeface="標楷體" panose="03000509000000000000" pitchFamily="65" charset="-120"/>
              </a:rPr>
              <a:t>Git</a:t>
            </a:r>
            <a:r>
              <a:rPr lang="zh-TW" altLang="en-US" dirty="0">
                <a:solidFill>
                  <a:srgbClr val="000000"/>
                </a:solidFill>
                <a:latin typeface="標楷體" panose="03000509000000000000" pitchFamily="65" charset="-120"/>
                <a:ea typeface="標楷體" panose="03000509000000000000" pitchFamily="65" charset="-120"/>
              </a:rPr>
              <a:t>的概念與使用方法，引入遊戲元素的機制，目的是有效改善學生的學習動機，實現相對傳統授課更深入的學習。</a:t>
            </a:r>
            <a:endParaRPr lang="en-US" altLang="zh-TW" dirty="0">
              <a:solidFill>
                <a:srgbClr val="000000"/>
              </a:solidFill>
              <a:latin typeface="標楷體" panose="03000509000000000000" pitchFamily="65" charset="-120"/>
              <a:ea typeface="標楷體" panose="03000509000000000000" pitchFamily="65" charset="-120"/>
              <a:cs typeface="DFKai-SB"/>
              <a:sym typeface="DFKai-SB"/>
            </a:endParaRPr>
          </a:p>
          <a:p>
            <a:pPr marL="1828754" indent="-609585">
              <a:spcBef>
                <a:spcPts val="225"/>
              </a:spcBef>
              <a:spcAft>
                <a:spcPts val="0"/>
              </a:spcAft>
              <a:buFont typeface="+mj-lt"/>
              <a:buAutoNum type="arabicPeriod"/>
            </a:pPr>
            <a:endParaRPr dirty="0">
              <a:solidFill>
                <a:srgbClr val="000000"/>
              </a:solidFill>
              <a:latin typeface="DFKai-SB"/>
              <a:ea typeface="DFKai-SB"/>
              <a:cs typeface="DFKai-SB"/>
              <a:sym typeface="DFKai-SB"/>
            </a:endParaRPr>
          </a:p>
          <a:p>
            <a:pPr marL="745048" indent="-609585">
              <a:buClr>
                <a:srgbClr val="000000"/>
              </a:buClr>
              <a:buFont typeface="+mj-lt"/>
              <a:buAutoNum type="arabicPeriod"/>
            </a:pPr>
            <a:r>
              <a:rPr lang="zh-TW" altLang="en-US" dirty="0">
                <a:solidFill>
                  <a:srgbClr val="000000"/>
                </a:solidFill>
                <a:latin typeface="DFKai-SB"/>
                <a:ea typeface="DFKai-SB"/>
                <a:cs typeface="DFKai-SB"/>
                <a:sym typeface="DFKai-SB"/>
              </a:rPr>
              <a:t>設計一個教育研究實驗，在實驗中將同一門課程的兩個班級分為實驗組及控制組，實驗組通過</a:t>
            </a:r>
            <a:r>
              <a:rPr lang="en-US" altLang="zh-TW" dirty="0">
                <a:solidFill>
                  <a:srgbClr val="000000"/>
                </a:solidFill>
                <a:latin typeface="DFKai-SB"/>
                <a:ea typeface="DFKai-SB"/>
                <a:cs typeface="DFKai-SB"/>
                <a:sym typeface="DFKai-SB"/>
              </a:rPr>
              <a:t>GEG</a:t>
            </a:r>
            <a:r>
              <a:rPr lang="zh-TW" altLang="en-US" dirty="0">
                <a:solidFill>
                  <a:srgbClr val="000000"/>
                </a:solidFill>
                <a:latin typeface="DFKai-SB"/>
                <a:ea typeface="DFKai-SB"/>
                <a:cs typeface="DFKai-SB"/>
                <a:sym typeface="DFKai-SB"/>
              </a:rPr>
              <a:t>學習</a:t>
            </a:r>
            <a:r>
              <a:rPr lang="en-US" altLang="zh-TW" dirty="0">
                <a:solidFill>
                  <a:srgbClr val="000000"/>
                </a:solidFill>
                <a:latin typeface="DFKai-SB"/>
                <a:ea typeface="DFKai-SB"/>
                <a:cs typeface="DFKai-SB"/>
                <a:sym typeface="DFKai-SB"/>
              </a:rPr>
              <a:t>Git</a:t>
            </a:r>
            <a:r>
              <a:rPr lang="zh-TW" altLang="en-US" dirty="0">
                <a:solidFill>
                  <a:srgbClr val="000000"/>
                </a:solidFill>
                <a:latin typeface="DFKai-SB"/>
                <a:ea typeface="DFKai-SB"/>
                <a:cs typeface="DFKai-SB"/>
                <a:sym typeface="DFKai-SB"/>
              </a:rPr>
              <a:t>，對照組則以傳統的方式學習</a:t>
            </a:r>
            <a:r>
              <a:rPr lang="en-US" altLang="zh-TW" dirty="0">
                <a:solidFill>
                  <a:srgbClr val="000000"/>
                </a:solidFill>
                <a:latin typeface="DFKai-SB"/>
                <a:ea typeface="DFKai-SB"/>
                <a:cs typeface="DFKai-SB"/>
                <a:sym typeface="DFKai-SB"/>
              </a:rPr>
              <a:t>Git</a:t>
            </a:r>
            <a:r>
              <a:rPr lang="zh-TW" altLang="en-US" dirty="0">
                <a:solidFill>
                  <a:srgbClr val="000000"/>
                </a:solidFill>
                <a:latin typeface="DFKai-SB"/>
                <a:ea typeface="DFKai-SB"/>
                <a:cs typeface="DFKai-SB"/>
                <a:sym typeface="DFKai-SB"/>
              </a:rPr>
              <a:t>，我們通過實驗評估學習效果。</a:t>
            </a:r>
            <a:endParaRPr lang="en-US" altLang="zh-TW" dirty="0">
              <a:solidFill>
                <a:srgbClr val="000000"/>
              </a:solidFill>
              <a:latin typeface="DFKai-SB"/>
              <a:ea typeface="DFKai-SB"/>
              <a:cs typeface="DFKai-SB"/>
              <a:sym typeface="DFKai-SB"/>
            </a:endParaRPr>
          </a:p>
          <a:p>
            <a:pPr marL="745048" indent="-609585">
              <a:buClr>
                <a:srgbClr val="000000"/>
              </a:buClr>
              <a:buFont typeface="+mj-lt"/>
              <a:buAutoNum type="arabicPeriod"/>
            </a:pPr>
            <a:endParaRPr lang="en-US" altLang="zh-TW" dirty="0">
              <a:solidFill>
                <a:srgbClr val="000000"/>
              </a:solidFill>
              <a:latin typeface="DFKai-SB"/>
              <a:ea typeface="DFKai-SB"/>
              <a:sym typeface="DFKai-SB"/>
            </a:endParaRPr>
          </a:p>
          <a:p>
            <a:pPr marL="745048" indent="-609585">
              <a:buClr>
                <a:srgbClr val="000000"/>
              </a:buClr>
              <a:buFont typeface="+mj-lt"/>
              <a:buAutoNum type="arabicPeriod"/>
            </a:pPr>
            <a:r>
              <a:rPr lang="zh-TW" altLang="en-US" dirty="0">
                <a:solidFill>
                  <a:srgbClr val="000000"/>
                </a:solidFill>
                <a:latin typeface="標楷體" panose="03000509000000000000" pitchFamily="65" charset="-120"/>
                <a:ea typeface="標楷體" panose="03000509000000000000" pitchFamily="65" charset="-120"/>
              </a:rPr>
              <a:t>學生的學習行為經由</a:t>
            </a:r>
            <a:r>
              <a:rPr lang="en-US" altLang="zh-TW" dirty="0">
                <a:solidFill>
                  <a:srgbClr val="000000"/>
                </a:solidFill>
                <a:latin typeface="標楷體" panose="03000509000000000000" pitchFamily="65" charset="-120"/>
                <a:ea typeface="標楷體" panose="03000509000000000000" pitchFamily="65" charset="-120"/>
              </a:rPr>
              <a:t>API</a:t>
            </a:r>
            <a:r>
              <a:rPr lang="zh-TW" altLang="en-US" dirty="0">
                <a:solidFill>
                  <a:srgbClr val="000000"/>
                </a:solidFill>
                <a:latin typeface="標楷體" panose="03000509000000000000" pitchFamily="65" charset="-120"/>
                <a:ea typeface="標楷體" panose="03000509000000000000" pitchFamily="65" charset="-120"/>
              </a:rPr>
              <a:t>發送至後台的資料庫當中，教師可以即時監控學生的學習狀況。</a:t>
            </a:r>
          </a:p>
          <a:p>
            <a:pPr marL="745048" indent="-609585">
              <a:buClr>
                <a:srgbClr val="000000"/>
              </a:buClr>
              <a:buFont typeface="+mj-lt"/>
              <a:buAutoNum type="arabicPeriod"/>
            </a:pPr>
            <a:endParaRPr lang="zh-TW" altLang="en-US" dirty="0">
              <a:solidFill>
                <a:srgbClr val="000000"/>
              </a:solidFill>
              <a:latin typeface="DFKai-SB"/>
              <a:ea typeface="DFKai-SB"/>
              <a:sym typeface="DFKai-SB"/>
            </a:endParaRPr>
          </a:p>
        </p:txBody>
      </p:sp>
      <p:sp>
        <p:nvSpPr>
          <p:cNvPr id="2" name="投影片編號版面配置區 1">
            <a:extLst>
              <a:ext uri="{FF2B5EF4-FFF2-40B4-BE49-F238E27FC236}">
                <a16:creationId xmlns:a16="http://schemas.microsoft.com/office/drawing/2014/main" id="{2E0F8A40-56CE-4D25-A7BF-6DB29F9A15FA}"/>
              </a:ext>
            </a:extLst>
          </p:cNvPr>
          <p:cNvSpPr>
            <a:spLocks noGrp="1"/>
          </p:cNvSpPr>
          <p:nvPr>
            <p:ph type="sldNum" idx="12"/>
          </p:nvPr>
        </p:nvSpPr>
        <p:spPr/>
        <p:txBody>
          <a:bodyPr/>
          <a:lstStyle/>
          <a:p>
            <a:fld id="{00000000-1234-1234-1234-123412341234}" type="slidenum">
              <a:rPr lang="en-US" altLang="zh-TW" smtClean="0"/>
              <a:pPr/>
              <a:t>5</a:t>
            </a:fld>
            <a:endParaRPr lang="zh-TW" altLang="en-US"/>
          </a:p>
        </p:txBody>
      </p:sp>
    </p:spTree>
    <p:extLst>
      <p:ext uri="{BB962C8B-B14F-4D97-AF65-F5344CB8AC3E}">
        <p14:creationId xmlns:p14="http://schemas.microsoft.com/office/powerpoint/2010/main" val="35247762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研究問題三（</a:t>
            </a:r>
            <a:r>
              <a:rPr lang="en-US" altLang="zh-TW" sz="3200" b="1" dirty="0">
                <a:solidFill>
                  <a:schemeClr val="bg1">
                    <a:lumMod val="10000"/>
                  </a:schemeClr>
                </a:solidFill>
                <a:latin typeface="DFKai-SB"/>
                <a:ea typeface="DFKai-SB"/>
                <a:cs typeface="DFKai-SB"/>
                <a:sym typeface="DFKai-SB"/>
              </a:rPr>
              <a:t>2/2</a:t>
            </a:r>
            <a:r>
              <a:rPr lang="zh-TW" altLang="en-US" sz="3200" b="1" dirty="0">
                <a:solidFill>
                  <a:schemeClr val="bg1">
                    <a:lumMod val="10000"/>
                  </a:schemeClr>
                </a:solidFill>
                <a:latin typeface="DFKai-SB"/>
                <a:ea typeface="DFKai-SB"/>
                <a:cs typeface="DFKai-SB"/>
                <a:sym typeface="DFKai-SB"/>
              </a:rPr>
              <a:t>）</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4248839" cy="4426846"/>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我們發現</a:t>
            </a:r>
            <a:r>
              <a:rPr lang="zh-TW" altLang="zh-TW" sz="1800" b="1"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有進行主動學習的學生在各方面都取得了更佳的成果</a:t>
            </a:r>
            <a:r>
              <a:rPr lang="zh-TW" altLang="en-US"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a:t>
            </a:r>
            <a:endParaRPr lang="en-US"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endParaRPr>
          </a:p>
          <a:p>
            <a:pPr marL="599183" lvl="2" indent="-285750">
              <a:lnSpc>
                <a:spcPct val="150000"/>
              </a:lnSpc>
              <a:spcBef>
                <a:spcPts val="0"/>
              </a:spcBef>
              <a:buClr>
                <a:srgbClr val="000000"/>
              </a:buClr>
              <a:buSzPts val="1800"/>
              <a:buFont typeface="Arial" panose="020B0604020202020204" pitchFamily="34" charset="0"/>
              <a:buChar char="•"/>
            </a:pP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實驗組中有</a:t>
            </a:r>
            <a:r>
              <a:rPr lang="en-US" altLang="zh-TW" b="1" dirty="0">
                <a:solidFill>
                  <a:schemeClr val="bg1">
                    <a:lumMod val="10000"/>
                  </a:schemeClr>
                </a:solidFill>
                <a:effectLst/>
                <a:latin typeface="Times New Roman" panose="02020603050405020304" pitchFamily="18" charset="0"/>
                <a:ea typeface="標楷體" panose="03000509000000000000" pitchFamily="65" charset="-120"/>
              </a:rPr>
              <a:t>73%</a:t>
            </a: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的學生能夠通過要求一，而</a:t>
            </a:r>
            <a:r>
              <a:rPr lang="zh-TW" altLang="en-US"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主動學習者</a:t>
            </a: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中有</a:t>
            </a:r>
            <a:r>
              <a:rPr lang="en-US" altLang="zh-TW" b="1" dirty="0">
                <a:solidFill>
                  <a:schemeClr val="bg1">
                    <a:lumMod val="10000"/>
                  </a:schemeClr>
                </a:solidFill>
                <a:latin typeface="Times New Roman" panose="02020603050405020304" pitchFamily="18" charset="0"/>
                <a:ea typeface="標楷體" panose="03000509000000000000" pitchFamily="65" charset="-120"/>
                <a:cs typeface="Times New Roman" panose="02020603050405020304" pitchFamily="18" charset="0"/>
              </a:rPr>
              <a:t>81</a:t>
            </a:r>
            <a:r>
              <a:rPr lang="en-US" altLang="zh-TW" b="1" dirty="0">
                <a:solidFill>
                  <a:schemeClr val="bg1">
                    <a:lumMod val="10000"/>
                  </a:schemeClr>
                </a:solidFill>
                <a:effectLst/>
                <a:latin typeface="Times New Roman" panose="02020603050405020304" pitchFamily="18" charset="0"/>
                <a:ea typeface="標楷體" panose="03000509000000000000" pitchFamily="65" charset="-120"/>
              </a:rPr>
              <a:t>%</a:t>
            </a: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的學生能夠通過要求一</a:t>
            </a:r>
            <a:endParaRPr lang="en-US"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endParaRPr>
          </a:p>
          <a:p>
            <a:pPr marL="599183" lvl="2" indent="-285750">
              <a:lnSpc>
                <a:spcPct val="150000"/>
              </a:lnSpc>
              <a:spcBef>
                <a:spcPts val="0"/>
              </a:spcBef>
              <a:buClr>
                <a:srgbClr val="000000"/>
              </a:buClr>
              <a:buSzPts val="1800"/>
              <a:buFont typeface="Arial" panose="020B0604020202020204" pitchFamily="34" charset="0"/>
              <a:buChar char="•"/>
            </a:pP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實驗組中有</a:t>
            </a:r>
            <a:r>
              <a:rPr lang="en-US" altLang="zh-TW" b="1" dirty="0">
                <a:solidFill>
                  <a:schemeClr val="bg1">
                    <a:lumMod val="10000"/>
                  </a:schemeClr>
                </a:solidFill>
                <a:effectLst/>
                <a:latin typeface="Times New Roman" panose="02020603050405020304" pitchFamily="18" charset="0"/>
                <a:ea typeface="標楷體" panose="03000509000000000000" pitchFamily="65" charset="-120"/>
              </a:rPr>
              <a:t>64%</a:t>
            </a: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的學生能夠通過要求二，而</a:t>
            </a:r>
            <a:r>
              <a:rPr lang="zh-TW" altLang="en-US"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主動學習者</a:t>
            </a: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中有</a:t>
            </a:r>
            <a:r>
              <a:rPr lang="en-US" altLang="zh-TW" b="1" dirty="0">
                <a:solidFill>
                  <a:schemeClr val="bg1">
                    <a:lumMod val="10000"/>
                  </a:schemeClr>
                </a:solidFill>
                <a:latin typeface="Times New Roman" panose="02020603050405020304" pitchFamily="18" charset="0"/>
                <a:ea typeface="標楷體" panose="03000509000000000000" pitchFamily="65" charset="-120"/>
                <a:cs typeface="Times New Roman" panose="02020603050405020304" pitchFamily="18" charset="0"/>
              </a:rPr>
              <a:t>73</a:t>
            </a:r>
            <a:r>
              <a:rPr lang="en-US" altLang="zh-TW" b="1" dirty="0">
                <a:solidFill>
                  <a:schemeClr val="bg1">
                    <a:lumMod val="10000"/>
                  </a:schemeClr>
                </a:solidFill>
                <a:effectLst/>
                <a:latin typeface="Times New Roman" panose="02020603050405020304" pitchFamily="18" charset="0"/>
                <a:ea typeface="標楷體" panose="03000509000000000000" pitchFamily="65" charset="-120"/>
              </a:rPr>
              <a:t>%</a:t>
            </a: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的學生能夠通過要求二</a:t>
            </a:r>
            <a:endParaRPr lang="en-US"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endParaRPr>
          </a:p>
          <a:p>
            <a:pPr marL="599183" lvl="2" indent="-285750">
              <a:lnSpc>
                <a:spcPct val="150000"/>
              </a:lnSpc>
              <a:spcBef>
                <a:spcPts val="0"/>
              </a:spcBef>
              <a:buClr>
                <a:srgbClr val="000000"/>
              </a:buClr>
              <a:buSzPts val="1800"/>
              <a:buFont typeface="Arial" panose="020B0604020202020204" pitchFamily="34" charset="0"/>
              <a:buChar char="•"/>
            </a:pP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實驗組中有</a:t>
            </a:r>
            <a:r>
              <a:rPr lang="en-US" altLang="zh-TW" b="1" dirty="0">
                <a:solidFill>
                  <a:schemeClr val="bg1">
                    <a:lumMod val="10000"/>
                  </a:schemeClr>
                </a:solidFill>
                <a:effectLst/>
                <a:latin typeface="Times New Roman" panose="02020603050405020304" pitchFamily="18" charset="0"/>
                <a:ea typeface="標楷體" panose="03000509000000000000" pitchFamily="65" charset="-120"/>
              </a:rPr>
              <a:t>43%</a:t>
            </a: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的學生能夠通過要求三，而</a:t>
            </a:r>
            <a:r>
              <a:rPr lang="zh-TW" altLang="en-US"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主動學習者</a:t>
            </a: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中有</a:t>
            </a:r>
            <a:r>
              <a:rPr lang="en-US" altLang="zh-TW" b="1" dirty="0">
                <a:solidFill>
                  <a:schemeClr val="bg1">
                    <a:lumMod val="10000"/>
                  </a:schemeClr>
                </a:solidFill>
                <a:latin typeface="Times New Roman" panose="02020603050405020304" pitchFamily="18" charset="0"/>
                <a:ea typeface="標楷體" panose="03000509000000000000" pitchFamily="65" charset="-120"/>
                <a:cs typeface="Times New Roman" panose="02020603050405020304" pitchFamily="18" charset="0"/>
              </a:rPr>
              <a:t>58</a:t>
            </a:r>
            <a:r>
              <a:rPr lang="en-US" altLang="zh-TW" b="1" dirty="0">
                <a:solidFill>
                  <a:schemeClr val="bg1">
                    <a:lumMod val="10000"/>
                  </a:schemeClr>
                </a:solidFill>
                <a:effectLst/>
                <a:latin typeface="Times New Roman" panose="02020603050405020304" pitchFamily="18" charset="0"/>
                <a:ea typeface="標楷體" panose="03000509000000000000" pitchFamily="65" charset="-120"/>
              </a:rPr>
              <a:t>%</a:t>
            </a:r>
            <a:r>
              <a:rPr lang="zh-TW" altLang="zh-TW"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rPr>
              <a:t>的學生能夠通過要求三</a:t>
            </a:r>
            <a:endParaRPr kumimoji="0" lang="en-US" altLang="zh-TW" sz="1400" i="0" u="none" strike="noStrike" kern="1200" cap="none" spc="0" normalizeH="0" baseline="0" noProof="0" dirty="0">
              <a:ln>
                <a:noFill/>
              </a:ln>
              <a:solidFill>
                <a:schemeClr val="bg1">
                  <a:lumMod val="10000"/>
                </a:schemeClr>
              </a:solidFill>
              <a:effectLst/>
              <a:uLnTx/>
              <a:uFillTx/>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endParaRPr lang="en-US" altLang="zh-TW" sz="1800" dirty="0">
              <a:solidFill>
                <a:schemeClr val="bg1">
                  <a:lumMod val="10000"/>
                </a:schemeClr>
              </a:solidFill>
              <a:effectLst/>
              <a:latin typeface="Times New Roman" panose="02020603050405020304" pitchFamily="18" charset="0"/>
              <a:ea typeface="標楷體" panose="03000509000000000000" pitchFamily="65" charset="-120"/>
              <a:cs typeface="Times New Roman" panose="02020603050405020304" pitchFamily="18" charset="0"/>
            </a:endParaRPr>
          </a:p>
          <a:p>
            <a:pPr marL="285750" indent="-285750">
              <a:lnSpc>
                <a:spcPct val="150000"/>
              </a:lnSpc>
              <a:spcBef>
                <a:spcPts val="0"/>
              </a:spcBef>
              <a:buClr>
                <a:srgbClr val="000000"/>
              </a:buClr>
              <a:buSzPts val="1800"/>
            </a:pPr>
            <a:endParaRPr lang="en-US" altLang="zh-TW" sz="1800" dirty="0">
              <a:solidFill>
                <a:schemeClr val="bg1">
                  <a:lumMod val="10000"/>
                </a:schemeClr>
              </a:solidFill>
              <a:effectLst/>
              <a:latin typeface="標楷體" panose="03000509000000000000" pitchFamily="65" charset="-120"/>
              <a:ea typeface="標楷體" panose="03000509000000000000" pitchFamily="65" charset="-120"/>
              <a:cs typeface="Times New Roman" panose="02020603050405020304" pitchFamily="18" charset="0"/>
              <a:sym typeface="Arial"/>
            </a:endParaRPr>
          </a:p>
          <a:p>
            <a:pPr marL="285750" indent="-285750">
              <a:lnSpc>
                <a:spcPct val="150000"/>
              </a:lnSpc>
              <a:spcBef>
                <a:spcPts val="0"/>
              </a:spcBef>
              <a:buClr>
                <a:srgbClr val="000000"/>
              </a:buClr>
              <a:buSzPts val="1800"/>
            </a:pPr>
            <a:endParaRPr lang="en-US" altLang="zh-TW" dirty="0">
              <a:solidFill>
                <a:schemeClr val="bg1">
                  <a:lumMod val="10000"/>
                </a:scheme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50</a:t>
            </a:fld>
            <a:endParaRPr lang="zh-TW" altLang="en-US"/>
          </a:p>
        </p:txBody>
      </p:sp>
      <p:pic>
        <p:nvPicPr>
          <p:cNvPr id="5" name="圖片 4">
            <a:extLst>
              <a:ext uri="{FF2B5EF4-FFF2-40B4-BE49-F238E27FC236}">
                <a16:creationId xmlns:a16="http://schemas.microsoft.com/office/drawing/2014/main" id="{7D76486F-F1A2-A426-C045-15D88371D1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8439" y="2152812"/>
            <a:ext cx="6237570" cy="3496251"/>
          </a:xfrm>
          <a:prstGeom prst="rect">
            <a:avLst/>
          </a:prstGeom>
        </p:spPr>
      </p:pic>
    </p:spTree>
    <p:extLst>
      <p:ext uri="{BB962C8B-B14F-4D97-AF65-F5344CB8AC3E}">
        <p14:creationId xmlns:p14="http://schemas.microsoft.com/office/powerpoint/2010/main" val="5805570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cs typeface="DFKai-SB"/>
                <a:sym typeface="DFKai-SB"/>
              </a:rPr>
              <a:t>實驗與結果分析</a:t>
            </a:r>
            <a:r>
              <a:rPr lang="en-US" altLang="zh-TW" sz="3200" b="1" dirty="0">
                <a:solidFill>
                  <a:schemeClr val="bg1">
                    <a:lumMod val="10000"/>
                  </a:schemeClr>
                </a:solidFill>
                <a:latin typeface="DFKai-SB"/>
                <a:ea typeface="DFKai-SB"/>
                <a:cs typeface="DFKai-SB"/>
                <a:sym typeface="DFKai-SB"/>
              </a:rPr>
              <a:t>–</a:t>
            </a:r>
            <a:r>
              <a:rPr lang="zh-TW" altLang="en-US" sz="3200" b="1" dirty="0">
                <a:solidFill>
                  <a:schemeClr val="bg1">
                    <a:lumMod val="10000"/>
                  </a:schemeClr>
                </a:solidFill>
                <a:latin typeface="DFKai-SB"/>
                <a:ea typeface="DFKai-SB"/>
                <a:cs typeface="DFKai-SB"/>
                <a:sym typeface="DFKai-SB"/>
              </a:rPr>
              <a:t>研究問題四</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10792857" cy="4426846"/>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dirty="0">
                <a:solidFill>
                  <a:schemeClr val="bg1">
                    <a:lumMod val="10000"/>
                  </a:schemeClr>
                </a:solidFill>
                <a:latin typeface="標楷體" panose="03000509000000000000" pitchFamily="65" charset="-120"/>
                <a:ea typeface="標楷體" panose="03000509000000000000" pitchFamily="65" charset="-120"/>
                <a:sym typeface="Arial"/>
              </a:rPr>
              <a:t>我們統整了問卷中</a:t>
            </a:r>
            <a:r>
              <a:rPr lang="en-US" altLang="zh-TW" dirty="0">
                <a:solidFill>
                  <a:schemeClr val="bg1">
                    <a:lumMod val="10000"/>
                  </a:schemeClr>
                </a:solidFill>
                <a:latin typeface="標楷體" panose="03000509000000000000" pitchFamily="65" charset="-120"/>
                <a:ea typeface="標楷體" panose="03000509000000000000" pitchFamily="65" charset="-120"/>
                <a:sym typeface="Arial"/>
              </a:rPr>
              <a:t>OEQ1</a:t>
            </a:r>
            <a:r>
              <a:rPr lang="zh-TW" altLang="en-US" dirty="0">
                <a:solidFill>
                  <a:schemeClr val="bg1">
                    <a:lumMod val="10000"/>
                  </a:schemeClr>
                </a:solidFill>
                <a:latin typeface="標楷體" panose="03000509000000000000" pitchFamily="65" charset="-120"/>
                <a:ea typeface="標楷體" panose="03000509000000000000" pitchFamily="65" charset="-120"/>
                <a:sym typeface="Arial"/>
              </a:rPr>
              <a:t>與</a:t>
            </a:r>
            <a:r>
              <a:rPr lang="en-US" altLang="zh-TW" dirty="0">
                <a:solidFill>
                  <a:schemeClr val="bg1">
                    <a:lumMod val="10000"/>
                  </a:schemeClr>
                </a:solidFill>
                <a:latin typeface="標楷體" panose="03000509000000000000" pitchFamily="65" charset="-120"/>
                <a:ea typeface="標楷體" panose="03000509000000000000" pitchFamily="65" charset="-120"/>
                <a:sym typeface="Arial"/>
              </a:rPr>
              <a:t>OEQ2</a:t>
            </a:r>
            <a:r>
              <a:rPr lang="zh-TW" altLang="en-US" dirty="0">
                <a:solidFill>
                  <a:schemeClr val="bg1">
                    <a:lumMod val="10000"/>
                  </a:schemeClr>
                </a:solidFill>
                <a:latin typeface="標楷體" panose="03000509000000000000" pitchFamily="65" charset="-120"/>
                <a:ea typeface="標楷體" panose="03000509000000000000" pitchFamily="65" charset="-120"/>
                <a:sym typeface="Arial"/>
              </a:rPr>
              <a:t>的問卷回覆，將類似的回饋整合，並列出回饋所提到的優點：</a:t>
            </a:r>
            <a:endParaRPr lang="en-US" altLang="zh-TW" dirty="0">
              <a:solidFill>
                <a:schemeClr val="bg1">
                  <a:lumMod val="10000"/>
                </a:schemeClr>
              </a:solidFill>
              <a:latin typeface="標楷體" panose="03000509000000000000" pitchFamily="65" charset="-120"/>
              <a:ea typeface="標楷體" panose="03000509000000000000" pitchFamily="65" charset="-120"/>
              <a:sym typeface="Arial"/>
            </a:endParaRPr>
          </a:p>
          <a:p>
            <a:pPr marL="621506" lvl="1" indent="-457200">
              <a:lnSpc>
                <a:spcPct val="150000"/>
              </a:lnSpc>
              <a:spcBef>
                <a:spcPts val="0"/>
              </a:spcBef>
              <a:buClr>
                <a:srgbClr val="000000"/>
              </a:buClr>
              <a:buSzPts val="1800"/>
              <a:buFont typeface="+mj-lt"/>
              <a:buAutoNum type="arabicPeriod"/>
            </a:pPr>
            <a:r>
              <a:rPr lang="zh-TW" altLang="en-US" dirty="0">
                <a:solidFill>
                  <a:schemeClr val="bg1">
                    <a:lumMod val="10000"/>
                  </a:schemeClr>
                </a:solidFill>
                <a:latin typeface="標楷體" panose="03000509000000000000" pitchFamily="65" charset="-120"/>
                <a:ea typeface="標楷體" panose="03000509000000000000" pitchFamily="65" charset="-120"/>
                <a:sym typeface="Arial"/>
              </a:rPr>
              <a:t>有趣較不無聊，更有動力學習 </a:t>
            </a:r>
            <a:r>
              <a:rPr lang="en-US" altLang="zh-TW" dirty="0">
                <a:solidFill>
                  <a:schemeClr val="bg1">
                    <a:lumMod val="10000"/>
                  </a:schemeClr>
                </a:solidFill>
                <a:latin typeface="標楷體" panose="03000509000000000000" pitchFamily="65" charset="-120"/>
                <a:ea typeface="標楷體" panose="03000509000000000000" pitchFamily="65" charset="-120"/>
                <a:sym typeface="Arial"/>
              </a:rPr>
              <a:t>( 42% )</a:t>
            </a:r>
          </a:p>
          <a:p>
            <a:pPr marL="621506" lvl="1" indent="-457200">
              <a:lnSpc>
                <a:spcPct val="150000"/>
              </a:lnSpc>
              <a:spcBef>
                <a:spcPts val="0"/>
              </a:spcBef>
              <a:buClr>
                <a:srgbClr val="000000"/>
              </a:buClr>
              <a:buSzPts val="1800"/>
              <a:buFont typeface="+mj-lt"/>
              <a:buAutoNum type="arabicPeriod"/>
            </a:pPr>
            <a:r>
              <a:rPr lang="zh-TW" altLang="en-US" dirty="0">
                <a:solidFill>
                  <a:schemeClr val="bg1">
                    <a:lumMod val="10000"/>
                  </a:schemeClr>
                </a:solidFill>
                <a:latin typeface="標楷體" panose="03000509000000000000" pitchFamily="65" charset="-120"/>
                <a:ea typeface="標楷體" panose="03000509000000000000" pitchFamily="65" charset="-120"/>
                <a:sym typeface="Arial"/>
              </a:rPr>
              <a:t>容易理解與知道錯誤，有反饋的學習很好 </a:t>
            </a:r>
            <a:r>
              <a:rPr lang="en-US" altLang="zh-TW" dirty="0">
                <a:solidFill>
                  <a:schemeClr val="bg1">
                    <a:lumMod val="10000"/>
                  </a:schemeClr>
                </a:solidFill>
                <a:latin typeface="標楷體" panose="03000509000000000000" pitchFamily="65" charset="-120"/>
                <a:ea typeface="標楷體" panose="03000509000000000000" pitchFamily="65" charset="-120"/>
                <a:sym typeface="Arial"/>
              </a:rPr>
              <a:t>( 30% )</a:t>
            </a:r>
          </a:p>
          <a:p>
            <a:pPr marL="621506" lvl="1" indent="-457200">
              <a:lnSpc>
                <a:spcPct val="150000"/>
              </a:lnSpc>
              <a:spcBef>
                <a:spcPts val="0"/>
              </a:spcBef>
              <a:buClr>
                <a:srgbClr val="000000"/>
              </a:buClr>
              <a:buSzPts val="1800"/>
              <a:buFont typeface="+mj-lt"/>
              <a:buAutoNum type="arabicPeriod"/>
            </a:pPr>
            <a:r>
              <a:rPr lang="zh-TW" altLang="en-US" dirty="0">
                <a:solidFill>
                  <a:schemeClr val="bg1">
                    <a:lumMod val="10000"/>
                  </a:schemeClr>
                </a:solidFill>
                <a:latin typeface="標楷體" panose="03000509000000000000" pitchFamily="65" charset="-120"/>
                <a:ea typeface="標楷體" panose="03000509000000000000" pitchFamily="65" charset="-120"/>
                <a:sym typeface="Arial"/>
              </a:rPr>
              <a:t>介面設計更加容易上手、網站方便與好看 </a:t>
            </a:r>
            <a:r>
              <a:rPr lang="en-US" altLang="zh-TW" dirty="0">
                <a:solidFill>
                  <a:schemeClr val="bg1">
                    <a:lumMod val="10000"/>
                  </a:schemeClr>
                </a:solidFill>
                <a:latin typeface="標楷體" panose="03000509000000000000" pitchFamily="65" charset="-120"/>
                <a:ea typeface="標楷體" panose="03000509000000000000" pitchFamily="65" charset="-120"/>
                <a:sym typeface="Arial"/>
              </a:rPr>
              <a:t>( 19% )</a:t>
            </a:r>
          </a:p>
          <a:p>
            <a:pPr marL="621506" lvl="1" indent="-457200">
              <a:lnSpc>
                <a:spcPct val="150000"/>
              </a:lnSpc>
              <a:spcBef>
                <a:spcPts val="0"/>
              </a:spcBef>
              <a:buClr>
                <a:srgbClr val="000000"/>
              </a:buClr>
              <a:buSzPts val="1800"/>
              <a:buFont typeface="+mj-lt"/>
              <a:buAutoNum type="arabicPeriod"/>
            </a:pPr>
            <a:r>
              <a:rPr lang="zh-TW" altLang="en-US" dirty="0">
                <a:solidFill>
                  <a:schemeClr val="bg1">
                    <a:lumMod val="10000"/>
                  </a:schemeClr>
                </a:solidFill>
                <a:latin typeface="標楷體" panose="03000509000000000000" pitchFamily="65" charset="-120"/>
                <a:ea typeface="標楷體" panose="03000509000000000000" pitchFamily="65" charset="-120"/>
                <a:sym typeface="Arial"/>
              </a:rPr>
              <a:t>學習難度循序漸進，比較容易學習 </a:t>
            </a:r>
            <a:r>
              <a:rPr lang="en-US" altLang="zh-TW" dirty="0">
                <a:solidFill>
                  <a:schemeClr val="bg1">
                    <a:lumMod val="10000"/>
                  </a:schemeClr>
                </a:solidFill>
                <a:latin typeface="標楷體" panose="03000509000000000000" pitchFamily="65" charset="-120"/>
                <a:ea typeface="標楷體" panose="03000509000000000000" pitchFamily="65" charset="-120"/>
                <a:sym typeface="Arial"/>
              </a:rPr>
              <a:t>( 19% )</a:t>
            </a:r>
          </a:p>
          <a:p>
            <a:pPr marL="285750" indent="-285750">
              <a:lnSpc>
                <a:spcPct val="150000"/>
              </a:lnSpc>
              <a:spcBef>
                <a:spcPts val="0"/>
              </a:spcBef>
              <a:buClr>
                <a:srgbClr val="000000"/>
              </a:buClr>
              <a:buSzPts val="1800"/>
            </a:pPr>
            <a:r>
              <a:rPr lang="zh-TW" altLang="en-US" dirty="0">
                <a:solidFill>
                  <a:schemeClr val="bg1">
                    <a:lumMod val="10000"/>
                  </a:schemeClr>
                </a:solidFill>
                <a:latin typeface="標楷體" panose="03000509000000000000" pitchFamily="65" charset="-120"/>
                <a:ea typeface="標楷體" panose="03000509000000000000" pitchFamily="65" charset="-120"/>
                <a:sym typeface="Arial"/>
              </a:rPr>
              <a:t>回饋中提出的缺失：</a:t>
            </a:r>
            <a:endParaRPr lang="en-US" altLang="zh-TW" dirty="0">
              <a:solidFill>
                <a:schemeClr val="bg1">
                  <a:lumMod val="10000"/>
                </a:schemeClr>
              </a:solidFill>
              <a:latin typeface="標楷體" panose="03000509000000000000" pitchFamily="65" charset="-120"/>
              <a:ea typeface="標楷體" panose="03000509000000000000" pitchFamily="65" charset="-120"/>
              <a:sym typeface="Arial"/>
            </a:endParaRPr>
          </a:p>
          <a:p>
            <a:pPr marL="621506" lvl="1" indent="-457200">
              <a:lnSpc>
                <a:spcPct val="150000"/>
              </a:lnSpc>
              <a:spcBef>
                <a:spcPts val="0"/>
              </a:spcBef>
              <a:buClr>
                <a:srgbClr val="000000"/>
              </a:buClr>
              <a:buSzPts val="1800"/>
              <a:buFont typeface="+mj-lt"/>
              <a:buAutoNum type="arabicPeriod"/>
            </a:pPr>
            <a:r>
              <a:rPr lang="zh-TW" altLang="en-US" dirty="0">
                <a:solidFill>
                  <a:schemeClr val="bg1">
                    <a:lumMod val="10000"/>
                  </a:schemeClr>
                </a:solidFill>
                <a:latin typeface="標楷體" panose="03000509000000000000" pitchFamily="65" charset="-120"/>
                <a:ea typeface="標楷體" panose="03000509000000000000" pitchFamily="65" charset="-120"/>
                <a:sym typeface="Arial"/>
              </a:rPr>
              <a:t>會當機或卡住</a:t>
            </a:r>
            <a:r>
              <a:rPr lang="en-US" altLang="zh-TW" dirty="0">
                <a:solidFill>
                  <a:schemeClr val="bg1">
                    <a:lumMod val="10000"/>
                  </a:schemeClr>
                </a:solidFill>
                <a:latin typeface="標楷體" panose="03000509000000000000" pitchFamily="65" charset="-120"/>
                <a:ea typeface="標楷體" panose="03000509000000000000" pitchFamily="65" charset="-120"/>
                <a:sym typeface="Arial"/>
              </a:rPr>
              <a:t>( 30% )</a:t>
            </a:r>
          </a:p>
          <a:p>
            <a:pPr marL="621506" lvl="1" indent="-457200">
              <a:lnSpc>
                <a:spcPct val="150000"/>
              </a:lnSpc>
              <a:spcBef>
                <a:spcPts val="0"/>
              </a:spcBef>
              <a:buClr>
                <a:srgbClr val="000000"/>
              </a:buClr>
              <a:buSzPts val="1800"/>
              <a:buFont typeface="+mj-lt"/>
              <a:buAutoNum type="arabicPeriod"/>
            </a:pPr>
            <a:r>
              <a:rPr lang="zh-TW" altLang="en-US" dirty="0">
                <a:solidFill>
                  <a:schemeClr val="bg1">
                    <a:lumMod val="10000"/>
                  </a:schemeClr>
                </a:solidFill>
                <a:latin typeface="標楷體" panose="03000509000000000000" pitchFamily="65" charset="-120"/>
                <a:ea typeface="標楷體" panose="03000509000000000000" pitchFamily="65" charset="-120"/>
                <a:sym typeface="Arial"/>
              </a:rPr>
              <a:t>指令因為簡化過，在真正使用時可能會搞錯</a:t>
            </a:r>
            <a:r>
              <a:rPr lang="en-US" altLang="zh-TW" dirty="0">
                <a:solidFill>
                  <a:schemeClr val="bg1">
                    <a:lumMod val="10000"/>
                  </a:schemeClr>
                </a:solidFill>
                <a:latin typeface="標楷體" panose="03000509000000000000" pitchFamily="65" charset="-120"/>
                <a:ea typeface="標楷體" panose="03000509000000000000" pitchFamily="65" charset="-120"/>
                <a:sym typeface="Arial"/>
              </a:rPr>
              <a:t>( 30% )</a:t>
            </a:r>
          </a:p>
          <a:p>
            <a:pPr marL="621506" lvl="1" indent="-457200">
              <a:lnSpc>
                <a:spcPct val="150000"/>
              </a:lnSpc>
              <a:spcBef>
                <a:spcPts val="0"/>
              </a:spcBef>
              <a:buClr>
                <a:srgbClr val="000000"/>
              </a:buClr>
              <a:buSzPts val="1800"/>
              <a:buFont typeface="+mj-lt"/>
              <a:buAutoNum type="arabicPeriod"/>
            </a:pPr>
            <a:r>
              <a:rPr lang="zh-TW" altLang="en-US" dirty="0">
                <a:solidFill>
                  <a:schemeClr val="bg1">
                    <a:lumMod val="10000"/>
                  </a:schemeClr>
                </a:solidFill>
                <a:latin typeface="標楷體" panose="03000509000000000000" pitchFamily="65" charset="-120"/>
                <a:ea typeface="標楷體" panose="03000509000000000000" pitchFamily="65" charset="-120"/>
                <a:sym typeface="Arial"/>
              </a:rPr>
              <a:t>有些提示或說明不清楚，會看不懂 </a:t>
            </a:r>
            <a:r>
              <a:rPr lang="en-US" altLang="zh-TW" dirty="0">
                <a:solidFill>
                  <a:schemeClr val="bg1">
                    <a:lumMod val="10000"/>
                  </a:schemeClr>
                </a:solidFill>
                <a:latin typeface="標楷體" panose="03000509000000000000" pitchFamily="65" charset="-120"/>
                <a:ea typeface="標楷體" panose="03000509000000000000" pitchFamily="65" charset="-120"/>
                <a:sym typeface="Arial"/>
              </a:rPr>
              <a:t>( 30% )</a:t>
            </a:r>
          </a:p>
          <a:p>
            <a:pPr marL="457200" indent="-457200">
              <a:lnSpc>
                <a:spcPct val="150000"/>
              </a:lnSpc>
              <a:spcBef>
                <a:spcPts val="0"/>
              </a:spcBef>
              <a:buClr>
                <a:srgbClr val="000000"/>
              </a:buClr>
              <a:buSzPts val="1800"/>
              <a:buFont typeface="+mj-lt"/>
              <a:buAutoNum type="arabicPeriod"/>
            </a:pP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51</a:t>
            </a:fld>
            <a:endParaRPr lang="zh-TW" altLang="en-US"/>
          </a:p>
        </p:txBody>
      </p:sp>
    </p:spTree>
    <p:extLst>
      <p:ext uri="{BB962C8B-B14F-4D97-AF65-F5344CB8AC3E}">
        <p14:creationId xmlns:p14="http://schemas.microsoft.com/office/powerpoint/2010/main" val="230735372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spcBef>
                <a:spcPts val="0"/>
              </a:spcBef>
              <a:spcAft>
                <a:spcPts val="0"/>
              </a:spcAft>
            </a:pPr>
            <a:r>
              <a:rPr lang="zh-TW" sz="3200" b="1" dirty="0">
                <a:solidFill>
                  <a:srgbClr val="000000"/>
                </a:solidFill>
              </a:rPr>
              <a:t>Outline</a:t>
            </a:r>
            <a:endParaRPr sz="3200" dirty="0"/>
          </a:p>
        </p:txBody>
      </p:sp>
      <p:sp>
        <p:nvSpPr>
          <p:cNvPr id="180" name="Google Shape;180;p29"/>
          <p:cNvSpPr txBox="1">
            <a:spLocks noGrp="1"/>
          </p:cNvSpPr>
          <p:nvPr>
            <p:ph type="body" idx="1"/>
          </p:nvPr>
        </p:nvSpPr>
        <p:spPr>
          <a:xfrm>
            <a:off x="624417" y="1773239"/>
            <a:ext cx="10972800" cy="4827600"/>
          </a:xfrm>
          <a:prstGeom prst="rect">
            <a:avLst/>
          </a:prstGeom>
        </p:spPr>
        <p:txBody>
          <a:bodyPr spcFirstLastPara="1" vert="horz" wrap="square" lIns="121900" tIns="60933" rIns="121900" bIns="60933" numCol="1" anchor="t" anchorCtr="0" compatLnSpc="1">
            <a:prstTxWarp prst="textNoShape">
              <a:avLst/>
            </a:prstTxWarp>
            <a:noAutofit/>
          </a:bodyPr>
          <a:lstStyle/>
          <a:p>
            <a:pPr indent="-457189">
              <a:lnSpc>
                <a:spcPct val="150000"/>
              </a:lnSpc>
              <a:spcBef>
                <a:spcPts val="0"/>
              </a:spcBef>
              <a:buClr>
                <a:srgbClr val="000000"/>
              </a:buClr>
              <a:buSzPts val="1800"/>
              <a:buFont typeface="DFKai-SB"/>
              <a:buAutoNum type="arabicPeriod"/>
            </a:pPr>
            <a:r>
              <a:rPr lang="zh-TW" altLang="zh-TW" sz="2400" b="1" dirty="0">
                <a:solidFill>
                  <a:srgbClr val="000000"/>
                </a:solidFill>
                <a:latin typeface="DFKai-SB"/>
                <a:ea typeface="DFKai-SB"/>
                <a:sym typeface="Arial"/>
              </a:rPr>
              <a:t>動機</a:t>
            </a:r>
            <a:endParaRPr lang="en-US" altLang="zh-TW" sz="2400" b="1" dirty="0">
              <a:solidFill>
                <a:srgbClr val="000000"/>
              </a:solidFill>
              <a:latin typeface="DFKai-SB"/>
              <a:ea typeface="DFKai-SB"/>
              <a:sym typeface="Arial"/>
            </a:endParaRPr>
          </a:p>
          <a:p>
            <a:pPr indent="-457189">
              <a:lnSpc>
                <a:spcPct val="150000"/>
              </a:lnSpc>
              <a:spcBef>
                <a:spcPts val="0"/>
              </a:spcBef>
              <a:buClr>
                <a:srgbClr val="000000"/>
              </a:buClr>
              <a:buSzPts val="1800"/>
              <a:buFont typeface="DFKai-SB"/>
              <a:buAutoNum type="arabicPeriod"/>
            </a:pPr>
            <a:r>
              <a:rPr lang="zh-TW" altLang="en-US" sz="2400" b="1" dirty="0">
                <a:solidFill>
                  <a:schemeClr val="bg1">
                    <a:lumMod val="10000"/>
                  </a:schemeClr>
                </a:solidFill>
                <a:latin typeface="DFKai-SB"/>
                <a:ea typeface="DFKai-SB"/>
                <a:sym typeface="DFKai-SB"/>
              </a:rPr>
              <a:t>文獻回顧</a:t>
            </a:r>
            <a:endParaRPr lang="en-US" altLang="zh-TW" sz="2400" b="1" dirty="0">
              <a:solidFill>
                <a:schemeClr val="bg1">
                  <a:lumMod val="10000"/>
                </a:schemeClr>
              </a:solidFill>
              <a:latin typeface="DFKai-SB"/>
              <a:ea typeface="DFKai-SB"/>
              <a:sym typeface="DFKai-SB"/>
            </a:endParaRPr>
          </a:p>
          <a:p>
            <a:pPr indent="-457189">
              <a:lnSpc>
                <a:spcPct val="150000"/>
              </a:lnSpc>
              <a:spcBef>
                <a:spcPts val="0"/>
              </a:spcBef>
              <a:buClr>
                <a:srgbClr val="000000"/>
              </a:buClr>
              <a:buSzPts val="1800"/>
              <a:buFont typeface="DFKai-SB"/>
              <a:buAutoNum type="arabicPeriod"/>
            </a:pPr>
            <a:r>
              <a:rPr lang="zh-TW" altLang="en-US" sz="2400" b="1" dirty="0">
                <a:solidFill>
                  <a:schemeClr val="bg1">
                    <a:lumMod val="10000"/>
                  </a:schemeClr>
                </a:solidFill>
                <a:latin typeface="DFKai-SB"/>
                <a:ea typeface="DFKai-SB"/>
                <a:cs typeface="DFKai-SB"/>
                <a:sym typeface="DFKai-SB"/>
              </a:rPr>
              <a:t>系統設計</a:t>
            </a:r>
            <a:endParaRPr lang="en-US" altLang="zh-TW" sz="2400" b="1" dirty="0">
              <a:solidFill>
                <a:schemeClr val="bg1">
                  <a:lumMod val="10000"/>
                </a:schemeClr>
              </a:solidFill>
              <a:latin typeface="DFKai-SB"/>
              <a:ea typeface="DFKai-SB"/>
              <a:cs typeface="DFKai-SB"/>
              <a:sym typeface="DFKai-SB"/>
            </a:endParaRPr>
          </a:p>
          <a:p>
            <a:pPr indent="-457189">
              <a:lnSpc>
                <a:spcPct val="150000"/>
              </a:lnSpc>
              <a:spcBef>
                <a:spcPts val="0"/>
              </a:spcBef>
              <a:buClr>
                <a:srgbClr val="000000"/>
              </a:buClr>
              <a:buSzPts val="1800"/>
              <a:buFont typeface="DFKai-SB"/>
              <a:buAutoNum type="arabicPeriod"/>
            </a:pPr>
            <a:r>
              <a:rPr lang="zh-TW" altLang="en-US" sz="2400" b="1" dirty="0">
                <a:solidFill>
                  <a:schemeClr val="bg1">
                    <a:lumMod val="10000"/>
                  </a:schemeClr>
                </a:solidFill>
                <a:latin typeface="DFKai-SB"/>
                <a:ea typeface="DFKai-SB"/>
                <a:cs typeface="DFKai-SB"/>
                <a:sym typeface="DFKai-SB"/>
              </a:rPr>
              <a:t>實驗與結果分析</a:t>
            </a:r>
          </a:p>
          <a:p>
            <a:pPr indent="-457189">
              <a:lnSpc>
                <a:spcPct val="150000"/>
              </a:lnSpc>
              <a:spcBef>
                <a:spcPts val="0"/>
              </a:spcBef>
              <a:buClr>
                <a:srgbClr val="000000"/>
              </a:buClr>
              <a:buSzPts val="1800"/>
              <a:buFont typeface="DFKai-SB"/>
              <a:buAutoNum type="arabicPeriod"/>
            </a:pPr>
            <a:r>
              <a:rPr lang="zh-TW" altLang="en-US" sz="2400" b="1" dirty="0">
                <a:solidFill>
                  <a:srgbClr val="FF0000"/>
                </a:solidFill>
                <a:latin typeface="DFKai-SB"/>
                <a:ea typeface="DFKai-SB"/>
                <a:cs typeface="DFKai-SB"/>
                <a:sym typeface="DFKai-SB"/>
              </a:rPr>
              <a:t>結論與未來研究</a:t>
            </a:r>
            <a:endParaRPr sz="2400" b="1" dirty="0">
              <a:solidFill>
                <a:srgbClr val="FF0000"/>
              </a:solidFill>
              <a:latin typeface="Arial"/>
              <a:ea typeface="Arial"/>
              <a:cs typeface="Arial"/>
              <a:sym typeface="Arial"/>
            </a:endParaRPr>
          </a:p>
          <a:p>
            <a:pPr marL="0" indent="0">
              <a:spcBef>
                <a:spcPts val="225"/>
              </a:spcBef>
              <a:spcAft>
                <a:spcPts val="0"/>
              </a:spcAft>
              <a:buNone/>
            </a:pPr>
            <a:endParaRPr sz="2400" dirty="0"/>
          </a:p>
        </p:txBody>
      </p:sp>
      <p:sp>
        <p:nvSpPr>
          <p:cNvPr id="2" name="投影片編號版面配置區 1">
            <a:extLst>
              <a:ext uri="{FF2B5EF4-FFF2-40B4-BE49-F238E27FC236}">
                <a16:creationId xmlns:a16="http://schemas.microsoft.com/office/drawing/2014/main" id="{76DC6E0D-FBDC-4633-B8FA-055078CBFDCC}"/>
              </a:ext>
            </a:extLst>
          </p:cNvPr>
          <p:cNvSpPr>
            <a:spLocks noGrp="1"/>
          </p:cNvSpPr>
          <p:nvPr>
            <p:ph type="sldNum" idx="12"/>
          </p:nvPr>
        </p:nvSpPr>
        <p:spPr/>
        <p:txBody>
          <a:bodyPr/>
          <a:lstStyle/>
          <a:p>
            <a:fld id="{00000000-1234-1234-1234-123412341234}" type="slidenum">
              <a:rPr lang="en-US" altLang="zh-TW" smtClean="0"/>
              <a:pPr/>
              <a:t>52</a:t>
            </a:fld>
            <a:endParaRPr lang="zh-TW" altLang="en-US"/>
          </a:p>
        </p:txBody>
      </p:sp>
    </p:spTree>
    <p:extLst>
      <p:ext uri="{BB962C8B-B14F-4D97-AF65-F5344CB8AC3E}">
        <p14:creationId xmlns:p14="http://schemas.microsoft.com/office/powerpoint/2010/main" val="34881304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sym typeface="DFKai-SB"/>
              </a:rPr>
              <a:t>結論</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10972799" cy="4426846"/>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加入</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GEG</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作為教育輔助工具的組別相比單純傳統授課的組別有更高的學習成果。</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在實驗組的學生當中，會進行主動學習的學生超過了一半，而這些學生相比整體實驗組學生具有更高的學習成果。</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根據模型分析結果，本研究設計的遊戲元素使學生對於</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Git</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的態度產生了間接影響，進而影響學生的行為意圖與後續行為。</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可以認為本研究所提出之系統使學生產生對學習、使用</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Git</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的正面影響。。</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53</a:t>
            </a:fld>
            <a:endParaRPr lang="zh-TW" altLang="en-US"/>
          </a:p>
        </p:txBody>
      </p:sp>
    </p:spTree>
    <p:extLst>
      <p:ext uri="{BB962C8B-B14F-4D97-AF65-F5344CB8AC3E}">
        <p14:creationId xmlns:p14="http://schemas.microsoft.com/office/powerpoint/2010/main" val="21238424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r>
              <a:rPr lang="zh-TW" altLang="en-US" sz="3200" b="1" dirty="0">
                <a:solidFill>
                  <a:schemeClr val="bg1">
                    <a:lumMod val="10000"/>
                  </a:schemeClr>
                </a:solidFill>
                <a:latin typeface="DFKai-SB"/>
                <a:ea typeface="DFKai-SB"/>
                <a:sym typeface="DFKai-SB"/>
              </a:rPr>
              <a:t>未來研究</a:t>
            </a:r>
            <a:endParaRPr lang="en-US" altLang="zh-TW" sz="3200" b="1" dirty="0">
              <a:solidFill>
                <a:schemeClr val="bg1">
                  <a:lumMod val="10000"/>
                </a:schemeClr>
              </a:solidFill>
              <a:latin typeface="DFKai-SB"/>
              <a:ea typeface="DFKai-SB"/>
              <a:sym typeface="DFKai-SB"/>
            </a:endParaRPr>
          </a:p>
        </p:txBody>
      </p:sp>
      <p:sp>
        <p:nvSpPr>
          <p:cNvPr id="180" name="Google Shape;180;p29"/>
          <p:cNvSpPr txBox="1">
            <a:spLocks noGrp="1"/>
          </p:cNvSpPr>
          <p:nvPr>
            <p:ph type="body" idx="1"/>
          </p:nvPr>
        </p:nvSpPr>
        <p:spPr>
          <a:xfrm>
            <a:off x="609600" y="1687515"/>
            <a:ext cx="10972799" cy="4426846"/>
          </a:xfrm>
          <a:prstGeom prst="rect">
            <a:avLst/>
          </a:prstGeom>
        </p:spPr>
        <p:txBody>
          <a:bodyPr spcFirstLastPara="1" vert="horz" wrap="square" lIns="121900" tIns="60933" rIns="121900" bIns="60933" numCol="1" anchor="t" anchorCtr="0" compatLnSpc="1">
            <a:prstTxWarp prst="textNoShape">
              <a:avLst/>
            </a:prstTxWarp>
            <a:noAutofit/>
          </a:bodyPr>
          <a:lstStyle/>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更改遊戲的內容，使其在使用時更接近於真實的</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Git</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指令。</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修正回饋中提到的當機、指示不清楚等等問題。</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增加更多關卡，這些關卡可以統稱為”挑戰”，如遊戲中的進階關卡，提供學生更多練習機會，藉由將學生較不容易理解的部份整合成各種情境挑戰。</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為點數機制設計更多可應用的場景，並增加更多成就、獎章。</a:t>
            </a: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a:p>
            <a:pPr marL="285750"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設計更複雜且符合真實情境的關卡：</a:t>
            </a:r>
          </a:p>
          <a:p>
            <a:pPr marL="450056" lvl="1"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模擬更複雜的實作情境，包含</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merge request</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與</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code review</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的情況</a:t>
            </a:r>
          </a:p>
          <a:p>
            <a:pPr marL="450056" lvl="1" indent="-285750">
              <a:lnSpc>
                <a:spcPct val="150000"/>
              </a:lnSpc>
              <a:spcBef>
                <a:spcPts val="0"/>
              </a:spcBef>
              <a:buClr>
                <a:srgbClr val="000000"/>
              </a:buClr>
              <a:buSzPts val="1800"/>
            </a:pP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引入</a:t>
            </a:r>
            <a:r>
              <a:rPr lang="en-US" altLang="zh-TW" dirty="0">
                <a:solidFill>
                  <a:srgbClr val="F3F3F3">
                    <a:lumMod val="10000"/>
                  </a:srgbClr>
                </a:solidFill>
                <a:latin typeface="標楷體" panose="03000509000000000000" pitchFamily="65" charset="-120"/>
                <a:ea typeface="標楷體" panose="03000509000000000000" pitchFamily="65" charset="-120"/>
                <a:sym typeface="Arial"/>
              </a:rPr>
              <a:t>CI/CD</a:t>
            </a:r>
            <a:r>
              <a:rPr lang="zh-TW" altLang="en-US" dirty="0">
                <a:solidFill>
                  <a:srgbClr val="F3F3F3">
                    <a:lumMod val="10000"/>
                  </a:srgbClr>
                </a:solidFill>
                <a:latin typeface="標楷體" panose="03000509000000000000" pitchFamily="65" charset="-120"/>
                <a:ea typeface="標楷體" panose="03000509000000000000" pitchFamily="65" charset="-120"/>
                <a:sym typeface="Arial"/>
              </a:rPr>
              <a:t>的情境，自動化測試、建置、部署的流程</a:t>
            </a:r>
          </a:p>
          <a:p>
            <a:pPr marL="285750" indent="-285750">
              <a:lnSpc>
                <a:spcPct val="150000"/>
              </a:lnSpc>
              <a:spcBef>
                <a:spcPts val="0"/>
              </a:spcBef>
              <a:buClr>
                <a:srgbClr val="000000"/>
              </a:buClr>
              <a:buSzPts val="1800"/>
            </a:pPr>
            <a:endParaRPr lang="en-US" altLang="zh-TW" dirty="0">
              <a:solidFill>
                <a:srgbClr val="F3F3F3">
                  <a:lumMod val="10000"/>
                </a:srgbClr>
              </a:solidFill>
              <a:latin typeface="標楷體" panose="03000509000000000000" pitchFamily="65" charset="-120"/>
              <a:ea typeface="標楷體" panose="03000509000000000000" pitchFamily="65" charset="-120"/>
              <a:sym typeface="Arial"/>
            </a:endParaRPr>
          </a:p>
        </p:txBody>
      </p:sp>
      <p:sp>
        <p:nvSpPr>
          <p:cNvPr id="2" name="投影片編號版面配置區 1">
            <a:extLst>
              <a:ext uri="{FF2B5EF4-FFF2-40B4-BE49-F238E27FC236}">
                <a16:creationId xmlns:a16="http://schemas.microsoft.com/office/drawing/2014/main" id="{77E9441B-6C43-4D72-AC99-816108A536D2}"/>
              </a:ext>
            </a:extLst>
          </p:cNvPr>
          <p:cNvSpPr>
            <a:spLocks noGrp="1"/>
          </p:cNvSpPr>
          <p:nvPr>
            <p:ph type="sldNum" idx="12"/>
          </p:nvPr>
        </p:nvSpPr>
        <p:spPr/>
        <p:txBody>
          <a:bodyPr/>
          <a:lstStyle/>
          <a:p>
            <a:fld id="{00000000-1234-1234-1234-123412341234}" type="slidenum">
              <a:rPr lang="en-US" altLang="zh-TW" smtClean="0"/>
              <a:pPr/>
              <a:t>54</a:t>
            </a:fld>
            <a:endParaRPr lang="zh-TW" altLang="en-US"/>
          </a:p>
        </p:txBody>
      </p:sp>
    </p:spTree>
    <p:extLst>
      <p:ext uri="{BB962C8B-B14F-4D97-AF65-F5344CB8AC3E}">
        <p14:creationId xmlns:p14="http://schemas.microsoft.com/office/powerpoint/2010/main" val="357846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48"/>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marL="609585">
              <a:spcBef>
                <a:spcPts val="225"/>
              </a:spcBef>
              <a:spcAft>
                <a:spcPts val="0"/>
              </a:spcAft>
            </a:pPr>
            <a:r>
              <a:rPr lang="zh-TW" altLang="en-US" sz="3200" b="1" dirty="0">
                <a:solidFill>
                  <a:srgbClr val="000000"/>
                </a:solidFill>
                <a:latin typeface="DFKai-SB"/>
                <a:ea typeface="DFKai-SB"/>
                <a:cs typeface="DFKai-SB"/>
                <a:sym typeface="DFKai-SB"/>
              </a:rPr>
              <a:t>獲得好處</a:t>
            </a:r>
          </a:p>
        </p:txBody>
      </p:sp>
      <p:sp>
        <p:nvSpPr>
          <p:cNvPr id="344" name="Google Shape;344;p48"/>
          <p:cNvSpPr txBox="1">
            <a:spLocks noGrp="1"/>
          </p:cNvSpPr>
          <p:nvPr>
            <p:ph type="body" idx="1"/>
          </p:nvPr>
        </p:nvSpPr>
        <p:spPr>
          <a:xfrm>
            <a:off x="624417" y="1773239"/>
            <a:ext cx="10972800" cy="4827600"/>
          </a:xfrm>
          <a:prstGeom prst="rect">
            <a:avLst/>
          </a:prstGeom>
        </p:spPr>
        <p:txBody>
          <a:bodyPr spcFirstLastPara="1" vert="horz" wrap="square" lIns="121900" tIns="60933" rIns="121900" bIns="60933" numCol="1" anchor="t" anchorCtr="0" compatLnSpc="1">
            <a:prstTxWarp prst="textNoShape">
              <a:avLst/>
            </a:prstTxWarp>
            <a:noAutofit/>
          </a:bodyPr>
          <a:lstStyle/>
          <a:p>
            <a:pPr marL="745048" indent="-609585">
              <a:buClr>
                <a:srgbClr val="000000"/>
              </a:buClr>
              <a:buFont typeface="+mj-lt"/>
              <a:buAutoNum type="arabicPeriod"/>
            </a:pPr>
            <a:endParaRPr lang="en-US" altLang="zh-TW" dirty="0">
              <a:solidFill>
                <a:srgbClr val="000000"/>
              </a:solidFill>
              <a:latin typeface="DFKai-SB"/>
              <a:ea typeface="DFKai-SB"/>
              <a:cs typeface="DFKai-SB"/>
              <a:sym typeface="DFKai-SB"/>
            </a:endParaRPr>
          </a:p>
          <a:p>
            <a:pPr marL="745048" indent="-609585">
              <a:buClr>
                <a:srgbClr val="000000"/>
              </a:buClr>
              <a:buFont typeface="+mj-lt"/>
              <a:buAutoNum type="arabicPeriod"/>
            </a:pPr>
            <a:endParaRPr lang="en-US" altLang="zh-TW" dirty="0">
              <a:solidFill>
                <a:srgbClr val="000000"/>
              </a:solidFill>
              <a:latin typeface="DFKai-SB"/>
              <a:ea typeface="DFKai-SB"/>
              <a:cs typeface="DFKai-SB"/>
              <a:sym typeface="DFKai-SB"/>
            </a:endParaRPr>
          </a:p>
          <a:p>
            <a:pPr marL="745048" indent="-609585">
              <a:buClr>
                <a:srgbClr val="000000"/>
              </a:buClr>
              <a:buFont typeface="+mj-lt"/>
              <a:buAutoNum type="arabicPeriod"/>
            </a:pPr>
            <a:r>
              <a:rPr lang="zh-TW" altLang="en-US" dirty="0">
                <a:solidFill>
                  <a:srgbClr val="000000"/>
                </a:solidFill>
                <a:latin typeface="DFKai-SB"/>
                <a:ea typeface="DFKai-SB"/>
                <a:cs typeface="DFKai-SB"/>
                <a:sym typeface="DFKai-SB"/>
              </a:rPr>
              <a:t>遊戲的內在特性，例如競爭、挑戰、互動，能將學習過程轉變為有趣的體驗，促進學習的積極度，並在教師可接受的教學時間和負擔範圍內實現深入學習</a:t>
            </a:r>
            <a:endParaRPr lang="en-US" altLang="zh-TW" dirty="0">
              <a:solidFill>
                <a:srgbClr val="000000"/>
              </a:solidFill>
              <a:latin typeface="DFKai-SB"/>
              <a:ea typeface="DFKai-SB"/>
              <a:cs typeface="DFKai-SB"/>
              <a:sym typeface="DFKai-SB"/>
            </a:endParaRPr>
          </a:p>
          <a:p>
            <a:pPr marL="745048" indent="-609585">
              <a:buClr>
                <a:srgbClr val="000000"/>
              </a:buClr>
              <a:buFont typeface="+mj-lt"/>
              <a:buAutoNum type="arabicPeriod"/>
            </a:pPr>
            <a:endParaRPr lang="en-US" altLang="zh-TW" dirty="0">
              <a:solidFill>
                <a:srgbClr val="000000"/>
              </a:solidFill>
              <a:latin typeface="DFKai-SB"/>
              <a:ea typeface="DFKai-SB"/>
              <a:cs typeface="DFKai-SB"/>
              <a:sym typeface="DFKai-SB"/>
            </a:endParaRPr>
          </a:p>
          <a:p>
            <a:pPr marL="745048" indent="-609585">
              <a:buClr>
                <a:srgbClr val="000000"/>
              </a:buClr>
              <a:buFont typeface="+mj-lt"/>
              <a:buAutoNum type="arabicPeriod"/>
            </a:pPr>
            <a:r>
              <a:rPr lang="zh-TW" altLang="zh-TW"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rPr>
              <a:t>電腦可以扮演成員與學生互動，給予問題環境，模擬現實中無法短時間立刻重現的情境</a:t>
            </a:r>
            <a:endParaRPr lang="en-US" altLang="zh-TW" kern="100" dirty="0">
              <a:solidFill>
                <a:srgbClr val="000000"/>
              </a:solidFill>
              <a:effectLst/>
              <a:latin typeface="Times New Roman" panose="02020603050405020304" pitchFamily="18" charset="0"/>
              <a:ea typeface="標楷體" panose="03000509000000000000" pitchFamily="65" charset="-120"/>
              <a:cs typeface="Times New Roman" panose="02020603050405020304" pitchFamily="18" charset="0"/>
            </a:endParaRPr>
          </a:p>
          <a:p>
            <a:pPr marL="745048" indent="-609585">
              <a:buClr>
                <a:srgbClr val="000000"/>
              </a:buClr>
              <a:buFont typeface="+mj-lt"/>
              <a:buAutoNum type="arabicPeriod"/>
            </a:pPr>
            <a:endParaRPr lang="en-US" altLang="zh-TW" kern="100" dirty="0">
              <a:solidFill>
                <a:srgbClr val="000000"/>
              </a:solidFill>
              <a:latin typeface="Times New Roman" panose="02020603050405020304" pitchFamily="18" charset="0"/>
              <a:ea typeface="標楷體" panose="03000509000000000000" pitchFamily="65" charset="-120"/>
              <a:cs typeface="Times New Roman" panose="02020603050405020304" pitchFamily="18" charset="0"/>
            </a:endParaRPr>
          </a:p>
          <a:p>
            <a:pPr marL="745048" indent="-609585">
              <a:buClr>
                <a:srgbClr val="000000"/>
              </a:buClr>
              <a:buFont typeface="+mj-lt"/>
              <a:buAutoNum type="arabicPeriod"/>
            </a:pPr>
            <a:r>
              <a:rPr lang="zh-TW" altLang="en-US" dirty="0">
                <a:solidFill>
                  <a:srgbClr val="000000"/>
                </a:solidFill>
                <a:latin typeface="DFKai-SB"/>
                <a:ea typeface="DFKai-SB"/>
                <a:cs typeface="DFKai-SB"/>
                <a:sym typeface="DFKai-SB"/>
              </a:rPr>
              <a:t>真實的工作環境會害怕犯錯，遊戲可以避免這種情況盡可能鼓勵學生嘗試</a:t>
            </a:r>
            <a:endParaRPr lang="en-US" altLang="zh-TW" kern="100" dirty="0">
              <a:latin typeface="Times New Roman" panose="02020603050405020304" pitchFamily="18" charset="0"/>
              <a:ea typeface="標楷體" panose="03000509000000000000" pitchFamily="65" charset="-120"/>
              <a:cs typeface="Times New Roman" panose="02020603050405020304" pitchFamily="18" charset="0"/>
              <a:sym typeface="DFKai-SB"/>
            </a:endParaRPr>
          </a:p>
          <a:p>
            <a:pPr marL="745048" indent="-609585">
              <a:buClr>
                <a:srgbClr val="000000"/>
              </a:buClr>
              <a:buFont typeface="+mj-lt"/>
              <a:buAutoNum type="arabicPeriod"/>
            </a:pPr>
            <a:endParaRPr lang="en-US" altLang="zh-TW" dirty="0">
              <a:solidFill>
                <a:srgbClr val="000000"/>
              </a:solidFill>
              <a:latin typeface="標楷體" panose="03000509000000000000" pitchFamily="65" charset="-120"/>
              <a:ea typeface="標楷體" panose="03000509000000000000" pitchFamily="65" charset="-120"/>
            </a:endParaRPr>
          </a:p>
          <a:p>
            <a:pPr marL="745048" indent="-609585">
              <a:buClr>
                <a:srgbClr val="000000"/>
              </a:buClr>
              <a:buFont typeface="+mj-lt"/>
              <a:buAutoNum type="arabicPeriod"/>
            </a:pPr>
            <a:r>
              <a:rPr lang="zh-TW" altLang="zh-TW" sz="1800" dirty="0">
                <a:solidFill>
                  <a:srgbClr val="000000"/>
                </a:solidFill>
                <a:effectLst/>
                <a:ea typeface="標楷體" panose="03000509000000000000" pitchFamily="65" charset="-120"/>
                <a:cs typeface="Times New Roman" panose="02020603050405020304" pitchFamily="18" charset="0"/>
              </a:rPr>
              <a:t>可以幫助老師即時了解學生的學習狀況，針對學生無法即時理解的單元做加強</a:t>
            </a:r>
            <a:endParaRPr lang="zh-TW" altLang="en-US" dirty="0">
              <a:solidFill>
                <a:srgbClr val="000000"/>
              </a:solidFill>
              <a:latin typeface="標楷體" panose="03000509000000000000" pitchFamily="65" charset="-120"/>
              <a:ea typeface="標楷體" panose="03000509000000000000" pitchFamily="65" charset="-120"/>
            </a:endParaRPr>
          </a:p>
          <a:p>
            <a:pPr marL="745048" indent="-609585">
              <a:buClr>
                <a:srgbClr val="000000"/>
              </a:buClr>
              <a:buFont typeface="+mj-lt"/>
              <a:buAutoNum type="arabicPeriod"/>
            </a:pPr>
            <a:endParaRPr lang="zh-TW" altLang="en-US" dirty="0">
              <a:solidFill>
                <a:srgbClr val="000000"/>
              </a:solidFill>
              <a:latin typeface="DFKai-SB"/>
              <a:ea typeface="DFKai-SB"/>
              <a:cs typeface="DFKai-SB"/>
              <a:sym typeface="DFKai-SB"/>
            </a:endParaRPr>
          </a:p>
          <a:p>
            <a:pPr marL="745048" indent="-609585">
              <a:buClr>
                <a:srgbClr val="000000"/>
              </a:buClr>
              <a:buFont typeface="+mj-lt"/>
              <a:buAutoNum type="arabicPeriod"/>
            </a:pPr>
            <a:endParaRPr lang="zh-TW" altLang="en-US" dirty="0">
              <a:solidFill>
                <a:srgbClr val="000000"/>
              </a:solidFill>
              <a:latin typeface="DFKai-SB"/>
              <a:ea typeface="DFKai-SB"/>
              <a:cs typeface="DFKai-SB"/>
              <a:sym typeface="DFKai-SB"/>
            </a:endParaRPr>
          </a:p>
        </p:txBody>
      </p:sp>
      <p:sp>
        <p:nvSpPr>
          <p:cNvPr id="2" name="投影片編號版面配置區 1">
            <a:extLst>
              <a:ext uri="{FF2B5EF4-FFF2-40B4-BE49-F238E27FC236}">
                <a16:creationId xmlns:a16="http://schemas.microsoft.com/office/drawing/2014/main" id="{2E0F8A40-56CE-4D25-A7BF-6DB29F9A15FA}"/>
              </a:ext>
            </a:extLst>
          </p:cNvPr>
          <p:cNvSpPr>
            <a:spLocks noGrp="1"/>
          </p:cNvSpPr>
          <p:nvPr>
            <p:ph type="sldNum" idx="12"/>
          </p:nvPr>
        </p:nvSpPr>
        <p:spPr/>
        <p:txBody>
          <a:bodyPr/>
          <a:lstStyle/>
          <a:p>
            <a:fld id="{00000000-1234-1234-1234-123412341234}" type="slidenum">
              <a:rPr lang="en-US" altLang="zh-TW" smtClean="0"/>
              <a:pPr/>
              <a:t>6</a:t>
            </a:fld>
            <a:endParaRPr lang="zh-TW" altLang="en-US"/>
          </a:p>
        </p:txBody>
      </p:sp>
    </p:spTree>
    <p:extLst>
      <p:ext uri="{BB962C8B-B14F-4D97-AF65-F5344CB8AC3E}">
        <p14:creationId xmlns:p14="http://schemas.microsoft.com/office/powerpoint/2010/main" val="38854583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48"/>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marL="609585">
              <a:spcBef>
                <a:spcPts val="225"/>
              </a:spcBef>
              <a:spcAft>
                <a:spcPts val="0"/>
              </a:spcAft>
            </a:pPr>
            <a:r>
              <a:rPr lang="zh-TW" altLang="en-US" sz="3200" b="1">
                <a:solidFill>
                  <a:srgbClr val="000000"/>
                </a:solidFill>
                <a:latin typeface="DFKai-SB"/>
                <a:ea typeface="DFKai-SB"/>
                <a:cs typeface="DFKai-SB"/>
                <a:sym typeface="DFKai-SB"/>
              </a:rPr>
              <a:t>相似系統比較</a:t>
            </a:r>
            <a:endParaRPr lang="zh-TW" altLang="en-US" sz="3200" b="1" dirty="0">
              <a:solidFill>
                <a:srgbClr val="000000"/>
              </a:solidFill>
              <a:latin typeface="DFKai-SB"/>
              <a:ea typeface="DFKai-SB"/>
              <a:cs typeface="DFKai-SB"/>
              <a:sym typeface="DFKai-SB"/>
            </a:endParaRPr>
          </a:p>
        </p:txBody>
      </p:sp>
      <p:sp>
        <p:nvSpPr>
          <p:cNvPr id="344" name="Google Shape;344;p48"/>
          <p:cNvSpPr txBox="1">
            <a:spLocks noGrp="1"/>
          </p:cNvSpPr>
          <p:nvPr>
            <p:ph type="body" idx="1"/>
          </p:nvPr>
        </p:nvSpPr>
        <p:spPr>
          <a:xfrm>
            <a:off x="624417" y="1773239"/>
            <a:ext cx="10972800" cy="4827600"/>
          </a:xfrm>
          <a:prstGeom prst="rect">
            <a:avLst/>
          </a:prstGeom>
        </p:spPr>
        <p:txBody>
          <a:bodyPr spcFirstLastPara="1" vert="horz" wrap="square" lIns="121900" tIns="60933" rIns="121900" bIns="60933" numCol="1" anchor="t" anchorCtr="0" compatLnSpc="1">
            <a:prstTxWarp prst="textNoShape">
              <a:avLst/>
            </a:prstTxWarp>
            <a:noAutofit/>
          </a:bodyPr>
          <a:lstStyle/>
          <a:p>
            <a:pPr marL="745048" indent="-609585">
              <a:buClr>
                <a:srgbClr val="000000"/>
              </a:buClr>
              <a:buFont typeface="+mj-lt"/>
              <a:buAutoNum type="arabicPeriod"/>
            </a:pPr>
            <a:endParaRPr lang="en-US" altLang="zh-TW">
              <a:solidFill>
                <a:srgbClr val="000000"/>
              </a:solidFill>
              <a:latin typeface="DFKai-SB"/>
              <a:ea typeface="DFKai-SB"/>
              <a:cs typeface="DFKai-SB"/>
              <a:sym typeface="DFKai-SB"/>
            </a:endParaRPr>
          </a:p>
          <a:p>
            <a:pPr marL="745048" indent="-609585">
              <a:buClr>
                <a:srgbClr val="000000"/>
              </a:buClr>
              <a:buFont typeface="+mj-lt"/>
              <a:buAutoNum type="arabicPeriod"/>
            </a:pPr>
            <a:endParaRPr lang="en-US" altLang="zh-TW">
              <a:solidFill>
                <a:srgbClr val="000000"/>
              </a:solidFill>
              <a:latin typeface="DFKai-SB"/>
              <a:ea typeface="DFKai-SB"/>
              <a:cs typeface="DFKai-SB"/>
              <a:sym typeface="DFKai-SB"/>
            </a:endParaRPr>
          </a:p>
          <a:p>
            <a:pPr marL="135463" indent="0">
              <a:buClr>
                <a:srgbClr val="000000"/>
              </a:buClr>
              <a:buNone/>
            </a:pPr>
            <a:endParaRPr lang="zh-TW" altLang="en-US">
              <a:solidFill>
                <a:srgbClr val="000000"/>
              </a:solidFill>
              <a:latin typeface="DFKai-SB"/>
              <a:ea typeface="DFKai-SB"/>
              <a:cs typeface="DFKai-SB"/>
              <a:sym typeface="DFKai-SB"/>
            </a:endParaRPr>
          </a:p>
          <a:p>
            <a:pPr marL="745048" indent="-609585">
              <a:buClr>
                <a:srgbClr val="000000"/>
              </a:buClr>
              <a:buFont typeface="+mj-lt"/>
              <a:buAutoNum type="arabicPeriod"/>
            </a:pPr>
            <a:endParaRPr lang="zh-TW" altLang="en-US" dirty="0">
              <a:solidFill>
                <a:srgbClr val="000000"/>
              </a:solidFill>
              <a:latin typeface="DFKai-SB"/>
              <a:ea typeface="DFKai-SB"/>
              <a:cs typeface="DFKai-SB"/>
              <a:sym typeface="DFKai-SB"/>
            </a:endParaRPr>
          </a:p>
        </p:txBody>
      </p:sp>
      <p:sp>
        <p:nvSpPr>
          <p:cNvPr id="2" name="投影片編號版面配置區 1">
            <a:extLst>
              <a:ext uri="{FF2B5EF4-FFF2-40B4-BE49-F238E27FC236}">
                <a16:creationId xmlns:a16="http://schemas.microsoft.com/office/drawing/2014/main" id="{2E0F8A40-56CE-4D25-A7BF-6DB29F9A15FA}"/>
              </a:ext>
            </a:extLst>
          </p:cNvPr>
          <p:cNvSpPr>
            <a:spLocks noGrp="1"/>
          </p:cNvSpPr>
          <p:nvPr>
            <p:ph type="sldNum" idx="12"/>
          </p:nvPr>
        </p:nvSpPr>
        <p:spPr/>
        <p:txBody>
          <a:bodyPr/>
          <a:lstStyle/>
          <a:p>
            <a:fld id="{00000000-1234-1234-1234-123412341234}" type="slidenum">
              <a:rPr lang="en-US" altLang="zh-TW" smtClean="0"/>
              <a:pPr/>
              <a:t>7</a:t>
            </a:fld>
            <a:endParaRPr lang="zh-TW" altLang="en-US"/>
          </a:p>
        </p:txBody>
      </p:sp>
      <p:graphicFrame>
        <p:nvGraphicFramePr>
          <p:cNvPr id="10" name="表格 9">
            <a:extLst>
              <a:ext uri="{FF2B5EF4-FFF2-40B4-BE49-F238E27FC236}">
                <a16:creationId xmlns:a16="http://schemas.microsoft.com/office/drawing/2014/main" id="{2B4055C8-FB2A-2FA7-BC5A-D246DA024C3F}"/>
              </a:ext>
            </a:extLst>
          </p:cNvPr>
          <p:cNvGraphicFramePr>
            <a:graphicFrameLocks noGrp="1"/>
          </p:cNvGraphicFramePr>
          <p:nvPr>
            <p:extLst>
              <p:ext uri="{D42A27DB-BD31-4B8C-83A1-F6EECF244321}">
                <p14:modId xmlns:p14="http://schemas.microsoft.com/office/powerpoint/2010/main" val="2505379087"/>
              </p:ext>
            </p:extLst>
          </p:nvPr>
        </p:nvGraphicFramePr>
        <p:xfrm>
          <a:off x="843403" y="1616085"/>
          <a:ext cx="9831943" cy="4844388"/>
        </p:xfrm>
        <a:graphic>
          <a:graphicData uri="http://schemas.openxmlformats.org/drawingml/2006/table">
            <a:tbl>
              <a:tblPr firstRow="1" firstCol="1" bandRow="1"/>
              <a:tblGrid>
                <a:gridCol w="2513809">
                  <a:extLst>
                    <a:ext uri="{9D8B030D-6E8A-4147-A177-3AD203B41FA5}">
                      <a16:colId xmlns:a16="http://schemas.microsoft.com/office/drawing/2014/main" val="200569901"/>
                    </a:ext>
                  </a:extLst>
                </a:gridCol>
                <a:gridCol w="2439770">
                  <a:extLst>
                    <a:ext uri="{9D8B030D-6E8A-4147-A177-3AD203B41FA5}">
                      <a16:colId xmlns:a16="http://schemas.microsoft.com/office/drawing/2014/main" val="2302611704"/>
                    </a:ext>
                  </a:extLst>
                </a:gridCol>
                <a:gridCol w="2438594">
                  <a:extLst>
                    <a:ext uri="{9D8B030D-6E8A-4147-A177-3AD203B41FA5}">
                      <a16:colId xmlns:a16="http://schemas.microsoft.com/office/drawing/2014/main" val="210387745"/>
                    </a:ext>
                  </a:extLst>
                </a:gridCol>
                <a:gridCol w="2439770">
                  <a:extLst>
                    <a:ext uri="{9D8B030D-6E8A-4147-A177-3AD203B41FA5}">
                      <a16:colId xmlns:a16="http://schemas.microsoft.com/office/drawing/2014/main" val="4014441615"/>
                    </a:ext>
                  </a:extLst>
                </a:gridCol>
              </a:tblGrid>
              <a:tr h="620126">
                <a:tc>
                  <a:txBody>
                    <a:bodyPr/>
                    <a:lstStyle/>
                    <a:p>
                      <a:pPr algn="just" fontAlgn="t">
                        <a:lnSpc>
                          <a:spcPct val="150000"/>
                        </a:lnSpc>
                        <a:spcBef>
                          <a:spcPts val="0"/>
                        </a:spcBef>
                        <a:spcAft>
                          <a:spcPts val="0"/>
                        </a:spcAft>
                      </a:pPr>
                      <a:r>
                        <a:rPr lang="en-US" sz="1600" b="1" i="0" u="none" strike="noStrike" kern="100" dirty="0">
                          <a:effectLst/>
                          <a:latin typeface="Times New Roman" panose="02020603050405020304" pitchFamily="18" charset="0"/>
                          <a:ea typeface="標楷體" panose="03000509000000000000"/>
                          <a:cs typeface="Times New Roman" panose="02020603050405020304" pitchFamily="18" charset="0"/>
                        </a:rPr>
                        <a:t> </a:t>
                      </a:r>
                      <a:endParaRPr lang="en-US" altLang="zh-TW" sz="1600" b="0" i="0" u="none" strike="noStrike" dirty="0">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algn="ctr" fontAlgn="t">
                        <a:lnSpc>
                          <a:spcPct val="150000"/>
                        </a:lnSpc>
                        <a:spcBef>
                          <a:spcPts val="0"/>
                        </a:spcBef>
                        <a:spcAft>
                          <a:spcPts val="0"/>
                        </a:spcAft>
                      </a:pPr>
                      <a:r>
                        <a:rPr lang="en-US" sz="1600" b="1" i="0" u="none" strike="noStrike" kern="100">
                          <a:solidFill>
                            <a:srgbClr val="000000"/>
                          </a:solidFill>
                          <a:effectLst/>
                          <a:latin typeface="Times New Roman" panose="02020603050405020304" pitchFamily="18" charset="0"/>
                          <a:ea typeface="標楷體" panose="03000509000000000000"/>
                          <a:cs typeface="Times New Roman" panose="02020603050405020304" pitchFamily="18" charset="0"/>
                        </a:rPr>
                        <a:t>Learning Git Branching</a:t>
                      </a:r>
                      <a:endParaRPr lang="en-US" altLang="zh-TW" sz="1600" b="0" i="0" u="none" strike="noStrike">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algn="ctr" fontAlgn="t">
                        <a:lnSpc>
                          <a:spcPct val="150000"/>
                        </a:lnSpc>
                        <a:spcBef>
                          <a:spcPts val="0"/>
                        </a:spcBef>
                        <a:spcAft>
                          <a:spcPts val="0"/>
                        </a:spcAft>
                      </a:pPr>
                      <a:r>
                        <a:rPr lang="en-US" sz="1600" b="1" i="0" u="none" strike="noStrike" kern="100">
                          <a:solidFill>
                            <a:srgbClr val="000000"/>
                          </a:solidFill>
                          <a:effectLst/>
                          <a:latin typeface="Times New Roman" panose="02020603050405020304" pitchFamily="18" charset="0"/>
                          <a:ea typeface="標楷體" panose="03000509000000000000"/>
                          <a:cs typeface="Times New Roman" panose="02020603050405020304" pitchFamily="18" charset="0"/>
                        </a:rPr>
                        <a:t>Oh My Git!</a:t>
                      </a:r>
                      <a:endParaRPr lang="en-US" altLang="zh-TW" sz="1600" b="0" i="0" u="none" strike="noStrike">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tc>
                  <a:txBody>
                    <a:bodyPr/>
                    <a:lstStyle/>
                    <a:p>
                      <a:pPr algn="ctr" fontAlgn="t">
                        <a:lnSpc>
                          <a:spcPct val="150000"/>
                        </a:lnSpc>
                        <a:spcBef>
                          <a:spcPts val="0"/>
                        </a:spcBef>
                        <a:spcAft>
                          <a:spcPts val="0"/>
                        </a:spcAft>
                      </a:pPr>
                      <a:r>
                        <a:rPr lang="en-US" sz="1600" b="1" i="0" u="none" strike="noStrike" kern="100">
                          <a:solidFill>
                            <a:srgbClr val="000000"/>
                          </a:solidFill>
                          <a:effectLst/>
                          <a:latin typeface="Times New Roman" panose="02020603050405020304" pitchFamily="18" charset="0"/>
                          <a:ea typeface="標楷體" panose="03000509000000000000"/>
                          <a:cs typeface="Times New Roman" panose="02020603050405020304" pitchFamily="18" charset="0"/>
                        </a:rPr>
                        <a:t>Git Education Game</a:t>
                      </a:r>
                      <a:endParaRPr lang="en-US" altLang="zh-TW" sz="1600" b="0" i="0" u="none" strike="noStrike">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CC2E5"/>
                    </a:solidFill>
                  </a:tcPr>
                </a:tc>
                <a:extLst>
                  <a:ext uri="{0D108BD9-81ED-4DB2-BD59-A6C34878D82A}">
                    <a16:rowId xmlns:a16="http://schemas.microsoft.com/office/drawing/2014/main" val="2101377529"/>
                  </a:ext>
                </a:extLst>
              </a:tr>
              <a:tr h="620126">
                <a:tc>
                  <a:txBody>
                    <a:bodyPr/>
                    <a:lstStyle/>
                    <a:p>
                      <a:pPr algn="ctr" fontAlgn="t">
                        <a:lnSpc>
                          <a:spcPct val="150000"/>
                        </a:lnSpc>
                        <a:spcBef>
                          <a:spcPts val="0"/>
                        </a:spcBef>
                        <a:spcAft>
                          <a:spcPts val="0"/>
                        </a:spcAft>
                      </a:pPr>
                      <a:r>
                        <a:rPr lang="zh-TW" alt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採用模擬</a:t>
                      </a: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Git</a:t>
                      </a:r>
                      <a:r>
                        <a:rPr lang="zh-TW" alt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指令方式</a:t>
                      </a:r>
                      <a:endParaRPr lang="zh-TW" altLang="en-US"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X</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73377484"/>
                  </a:ext>
                </a:extLst>
              </a:tr>
              <a:tr h="366710">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Git</a:t>
                      </a:r>
                      <a:r>
                        <a:rPr lang="ja-JP" alt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指令關卡指導</a:t>
                      </a:r>
                      <a:endParaRPr lang="ja-JP" altLang="en-US"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12693454"/>
                  </a:ext>
                </a:extLst>
              </a:tr>
              <a:tr h="620126">
                <a:tc>
                  <a:txBody>
                    <a:bodyPr/>
                    <a:lstStyle/>
                    <a:p>
                      <a:pPr algn="ctr" fontAlgn="t">
                        <a:lnSpc>
                          <a:spcPct val="150000"/>
                        </a:lnSpc>
                        <a:spcBef>
                          <a:spcPts val="0"/>
                        </a:spcBef>
                        <a:spcAft>
                          <a:spcPts val="0"/>
                        </a:spcAft>
                      </a:pPr>
                      <a:r>
                        <a:rPr lang="zh-TW" alt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完整指令用法學習過程</a:t>
                      </a:r>
                      <a:endParaRPr lang="zh-TW" altLang="en-US"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X</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00374519"/>
                  </a:ext>
                </a:extLst>
              </a:tr>
              <a:tr h="723989">
                <a:tc>
                  <a:txBody>
                    <a:bodyPr/>
                    <a:lstStyle/>
                    <a:p>
                      <a:pPr algn="ctr" fontAlgn="t">
                        <a:lnSpc>
                          <a:spcPct val="150000"/>
                        </a:lnSpc>
                        <a:spcBef>
                          <a:spcPts val="0"/>
                        </a:spcBef>
                        <a:spcAft>
                          <a:spcPts val="0"/>
                        </a:spcAft>
                      </a:pPr>
                      <a:r>
                        <a:rPr lang="zh-TW" alt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額外的指令講解機制（指令卡片說明）</a:t>
                      </a:r>
                      <a:endParaRPr lang="zh-TW" altLang="en-US"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X</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4473476"/>
                  </a:ext>
                </a:extLst>
              </a:tr>
              <a:tr h="366710">
                <a:tc>
                  <a:txBody>
                    <a:bodyPr/>
                    <a:lstStyle/>
                    <a:p>
                      <a:pPr algn="ctr" fontAlgn="t">
                        <a:lnSpc>
                          <a:spcPct val="150000"/>
                        </a:lnSpc>
                        <a:spcBef>
                          <a:spcPts val="0"/>
                        </a:spcBef>
                        <a:spcAft>
                          <a:spcPts val="0"/>
                        </a:spcAft>
                      </a:pPr>
                      <a:r>
                        <a:rPr lang="zh-TW" alt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可互動的提示系統</a:t>
                      </a:r>
                      <a:endParaRPr lang="zh-TW" altLang="en-US"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X</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8812065"/>
                  </a:ext>
                </a:extLst>
              </a:tr>
              <a:tr h="366710">
                <a:tc>
                  <a:txBody>
                    <a:bodyPr/>
                    <a:lstStyle/>
                    <a:p>
                      <a:pPr algn="ctr" fontAlgn="t">
                        <a:lnSpc>
                          <a:spcPct val="150000"/>
                        </a:lnSpc>
                        <a:spcBef>
                          <a:spcPts val="0"/>
                        </a:spcBef>
                        <a:spcAft>
                          <a:spcPts val="0"/>
                        </a:spcAft>
                      </a:pPr>
                      <a:r>
                        <a:rPr lang="zh-TW" alt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遊戲元素或機制</a:t>
                      </a:r>
                      <a:endParaRPr lang="zh-TW" altLang="en-US"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X</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X</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8687183"/>
                  </a:ext>
                </a:extLst>
              </a:tr>
              <a:tr h="723989">
                <a:tc>
                  <a:txBody>
                    <a:bodyPr/>
                    <a:lstStyle/>
                    <a:p>
                      <a:pPr algn="ctr" fontAlgn="t">
                        <a:lnSpc>
                          <a:spcPct val="150000"/>
                        </a:lnSpc>
                        <a:spcBef>
                          <a:spcPts val="0"/>
                        </a:spcBef>
                        <a:spcAft>
                          <a:spcPts val="0"/>
                        </a:spcAft>
                      </a:pPr>
                      <a:r>
                        <a:rPr lang="zh-TW" alt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紀錄使用者活動供評估學習狀況</a:t>
                      </a:r>
                      <a:endParaRPr lang="zh-TW" altLang="en-US"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X</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X</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74938060"/>
                  </a:ext>
                </a:extLst>
              </a:tr>
              <a:tr h="366710">
                <a:tc>
                  <a:txBody>
                    <a:bodyPr/>
                    <a:lstStyle/>
                    <a:p>
                      <a:pPr algn="ctr" fontAlgn="t">
                        <a:lnSpc>
                          <a:spcPct val="150000"/>
                        </a:lnSpc>
                        <a:spcBef>
                          <a:spcPts val="0"/>
                        </a:spcBef>
                        <a:spcAft>
                          <a:spcPts val="0"/>
                        </a:spcAft>
                      </a:pPr>
                      <a:r>
                        <a:rPr lang="zh-TW" alt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網頁上可直接使用</a:t>
                      </a:r>
                      <a:endParaRPr lang="zh-TW" altLang="en-US"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X</a:t>
                      </a:r>
                      <a:endParaRPr lang="en-US" altLang="zh-TW" sz="1600" b="0" i="0" u="none" strike="noStrike">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lnSpc>
                          <a:spcPct val="150000"/>
                        </a:lnSpc>
                        <a:spcBef>
                          <a:spcPts val="0"/>
                        </a:spcBef>
                        <a:spcAft>
                          <a:spcPts val="0"/>
                        </a:spcAft>
                      </a:pPr>
                      <a:r>
                        <a:rPr lang="en-US" sz="1600" b="0" i="0" u="none" strike="noStrike" kern="100" dirty="0">
                          <a:solidFill>
                            <a:schemeClr val="bg1">
                              <a:lumMod val="10000"/>
                            </a:schemeClr>
                          </a:solidFill>
                          <a:effectLst/>
                          <a:latin typeface="Times New Roman" panose="02020603050405020304" pitchFamily="18" charset="0"/>
                          <a:ea typeface="標楷體" panose="03000509000000000000"/>
                          <a:cs typeface="Times New Roman" panose="02020603050405020304" pitchFamily="18" charset="0"/>
                        </a:rPr>
                        <a:t>O</a:t>
                      </a:r>
                      <a:endParaRPr lang="en-US" altLang="zh-TW" sz="1600" b="0" i="0" u="none" strike="noStrike" dirty="0">
                        <a:solidFill>
                          <a:schemeClr val="bg1">
                            <a:lumMod val="10000"/>
                          </a:schemeClr>
                        </a:solidFill>
                        <a:effectLst/>
                        <a:latin typeface="Arial" panose="020B0604020202020204" pitchFamily="34" charset="0"/>
                      </a:endParaRPr>
                    </a:p>
                  </a:txBody>
                  <a:tcPr marL="69515" marR="69515" marT="9655"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98351873"/>
                  </a:ext>
                </a:extLst>
              </a:tr>
            </a:tbl>
          </a:graphicData>
        </a:graphic>
      </p:graphicFrame>
    </p:spTree>
    <p:extLst>
      <p:ext uri="{BB962C8B-B14F-4D97-AF65-F5344CB8AC3E}">
        <p14:creationId xmlns:p14="http://schemas.microsoft.com/office/powerpoint/2010/main" val="6076257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9"/>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spcBef>
                <a:spcPts val="0"/>
              </a:spcBef>
              <a:spcAft>
                <a:spcPts val="0"/>
              </a:spcAft>
            </a:pPr>
            <a:r>
              <a:rPr lang="zh-TW" sz="3200" b="1" dirty="0">
                <a:solidFill>
                  <a:srgbClr val="000000"/>
                </a:solidFill>
              </a:rPr>
              <a:t>Outline</a:t>
            </a:r>
            <a:endParaRPr sz="3200" dirty="0"/>
          </a:p>
        </p:txBody>
      </p:sp>
      <p:sp>
        <p:nvSpPr>
          <p:cNvPr id="180" name="Google Shape;180;p29"/>
          <p:cNvSpPr txBox="1">
            <a:spLocks noGrp="1"/>
          </p:cNvSpPr>
          <p:nvPr>
            <p:ph type="body" idx="1"/>
          </p:nvPr>
        </p:nvSpPr>
        <p:spPr>
          <a:xfrm>
            <a:off x="624417" y="1773239"/>
            <a:ext cx="10972800" cy="4827600"/>
          </a:xfrm>
          <a:prstGeom prst="rect">
            <a:avLst/>
          </a:prstGeom>
        </p:spPr>
        <p:txBody>
          <a:bodyPr spcFirstLastPara="1" vert="horz" wrap="square" lIns="121900" tIns="60933" rIns="121900" bIns="60933" numCol="1" anchor="t" anchorCtr="0" compatLnSpc="1">
            <a:prstTxWarp prst="textNoShape">
              <a:avLst/>
            </a:prstTxWarp>
            <a:noAutofit/>
          </a:bodyPr>
          <a:lstStyle/>
          <a:p>
            <a:pPr indent="-457189">
              <a:lnSpc>
                <a:spcPct val="150000"/>
              </a:lnSpc>
              <a:spcBef>
                <a:spcPts val="0"/>
              </a:spcBef>
              <a:buClr>
                <a:srgbClr val="000000"/>
              </a:buClr>
              <a:buSzPts val="1800"/>
              <a:buFont typeface="DFKai-SB"/>
              <a:buAutoNum type="arabicPeriod"/>
            </a:pPr>
            <a:r>
              <a:rPr lang="zh-TW" altLang="zh-TW" sz="2400" b="1" dirty="0">
                <a:solidFill>
                  <a:srgbClr val="000000"/>
                </a:solidFill>
                <a:latin typeface="DFKai-SB"/>
                <a:ea typeface="DFKai-SB"/>
                <a:sym typeface="Arial"/>
              </a:rPr>
              <a:t>動機</a:t>
            </a:r>
            <a:endParaRPr lang="en-US" altLang="zh-TW" sz="2400" b="1" dirty="0">
              <a:solidFill>
                <a:srgbClr val="000000"/>
              </a:solidFill>
              <a:latin typeface="DFKai-SB"/>
              <a:ea typeface="DFKai-SB"/>
              <a:sym typeface="Arial"/>
            </a:endParaRPr>
          </a:p>
          <a:p>
            <a:pPr indent="-457189">
              <a:lnSpc>
                <a:spcPct val="150000"/>
              </a:lnSpc>
              <a:spcBef>
                <a:spcPts val="0"/>
              </a:spcBef>
              <a:buClr>
                <a:srgbClr val="000000"/>
              </a:buClr>
              <a:buSzPts val="1800"/>
              <a:buFont typeface="DFKai-SB"/>
              <a:buAutoNum type="arabicPeriod"/>
            </a:pPr>
            <a:r>
              <a:rPr lang="zh-TW" altLang="en-US" sz="2400" b="1" dirty="0">
                <a:solidFill>
                  <a:srgbClr val="FF0000"/>
                </a:solidFill>
                <a:latin typeface="DFKai-SB"/>
                <a:ea typeface="DFKai-SB"/>
                <a:sym typeface="DFKai-SB"/>
              </a:rPr>
              <a:t>文獻回顧</a:t>
            </a:r>
            <a:endParaRPr lang="en-US" altLang="zh-TW" sz="2400" b="1" dirty="0">
              <a:solidFill>
                <a:srgbClr val="FF0000"/>
              </a:solidFill>
              <a:latin typeface="DFKai-SB"/>
              <a:ea typeface="DFKai-SB"/>
              <a:sym typeface="DFKai-SB"/>
            </a:endParaRPr>
          </a:p>
          <a:p>
            <a:pPr indent="-457189">
              <a:lnSpc>
                <a:spcPct val="150000"/>
              </a:lnSpc>
              <a:spcBef>
                <a:spcPts val="0"/>
              </a:spcBef>
              <a:buClr>
                <a:srgbClr val="000000"/>
              </a:buClr>
              <a:buSzPts val="1800"/>
              <a:buFont typeface="DFKai-SB"/>
              <a:buAutoNum type="arabicPeriod"/>
            </a:pPr>
            <a:r>
              <a:rPr lang="zh-TW" altLang="en-US" sz="2400" b="1" dirty="0">
                <a:solidFill>
                  <a:srgbClr val="000000"/>
                </a:solidFill>
                <a:latin typeface="DFKai-SB"/>
                <a:ea typeface="DFKai-SB"/>
                <a:cs typeface="DFKai-SB"/>
                <a:sym typeface="DFKai-SB"/>
              </a:rPr>
              <a:t>系統設計</a:t>
            </a:r>
            <a:endParaRPr lang="en-US" altLang="zh-TW" sz="2400" b="1" dirty="0">
              <a:solidFill>
                <a:srgbClr val="000000"/>
              </a:solidFill>
              <a:latin typeface="DFKai-SB"/>
              <a:ea typeface="DFKai-SB"/>
              <a:cs typeface="DFKai-SB"/>
              <a:sym typeface="DFKai-SB"/>
            </a:endParaRPr>
          </a:p>
          <a:p>
            <a:pPr indent="-457189">
              <a:lnSpc>
                <a:spcPct val="150000"/>
              </a:lnSpc>
              <a:spcBef>
                <a:spcPts val="0"/>
              </a:spcBef>
              <a:buClr>
                <a:srgbClr val="000000"/>
              </a:buClr>
              <a:buSzPts val="1800"/>
              <a:buFont typeface="DFKai-SB"/>
              <a:buAutoNum type="arabicPeriod"/>
            </a:pPr>
            <a:r>
              <a:rPr lang="zh-TW" altLang="en-US" sz="2400" b="1" dirty="0">
                <a:solidFill>
                  <a:srgbClr val="000000"/>
                </a:solidFill>
                <a:latin typeface="DFKai-SB"/>
                <a:ea typeface="DFKai-SB"/>
                <a:cs typeface="DFKai-SB"/>
                <a:sym typeface="DFKai-SB"/>
              </a:rPr>
              <a:t>實驗與結果分析</a:t>
            </a:r>
          </a:p>
          <a:p>
            <a:pPr indent="-457189">
              <a:lnSpc>
                <a:spcPct val="150000"/>
              </a:lnSpc>
              <a:spcBef>
                <a:spcPts val="0"/>
              </a:spcBef>
              <a:buClr>
                <a:srgbClr val="000000"/>
              </a:buClr>
              <a:buSzPts val="1800"/>
              <a:buFont typeface="DFKai-SB"/>
              <a:buAutoNum type="arabicPeriod"/>
            </a:pPr>
            <a:r>
              <a:rPr lang="zh-TW" altLang="en-US" sz="2400" b="1" dirty="0">
                <a:solidFill>
                  <a:srgbClr val="000000"/>
                </a:solidFill>
                <a:latin typeface="DFKai-SB"/>
                <a:ea typeface="DFKai-SB"/>
                <a:cs typeface="DFKai-SB"/>
                <a:sym typeface="DFKai-SB"/>
              </a:rPr>
              <a:t>結論與未來研究</a:t>
            </a:r>
            <a:endParaRPr sz="2400" b="1" dirty="0">
              <a:solidFill>
                <a:srgbClr val="000000"/>
              </a:solidFill>
              <a:latin typeface="Arial"/>
              <a:ea typeface="Arial"/>
              <a:cs typeface="Arial"/>
              <a:sym typeface="Arial"/>
            </a:endParaRPr>
          </a:p>
          <a:p>
            <a:pPr marL="0" indent="0">
              <a:spcBef>
                <a:spcPts val="225"/>
              </a:spcBef>
              <a:spcAft>
                <a:spcPts val="0"/>
              </a:spcAft>
              <a:buNone/>
            </a:pPr>
            <a:endParaRPr sz="2400" dirty="0"/>
          </a:p>
        </p:txBody>
      </p:sp>
      <p:sp>
        <p:nvSpPr>
          <p:cNvPr id="2" name="投影片編號版面配置區 1">
            <a:extLst>
              <a:ext uri="{FF2B5EF4-FFF2-40B4-BE49-F238E27FC236}">
                <a16:creationId xmlns:a16="http://schemas.microsoft.com/office/drawing/2014/main" id="{76DC6E0D-FBDC-4633-B8FA-055078CBFDCC}"/>
              </a:ext>
            </a:extLst>
          </p:cNvPr>
          <p:cNvSpPr>
            <a:spLocks noGrp="1"/>
          </p:cNvSpPr>
          <p:nvPr>
            <p:ph type="sldNum" idx="12"/>
          </p:nvPr>
        </p:nvSpPr>
        <p:spPr/>
        <p:txBody>
          <a:bodyPr/>
          <a:lstStyle/>
          <a:p>
            <a:fld id="{00000000-1234-1234-1234-123412341234}" type="slidenum">
              <a:rPr lang="en-US" altLang="zh-TW" smtClean="0"/>
              <a:pPr/>
              <a:t>8</a:t>
            </a:fld>
            <a:endParaRPr lang="zh-TW" altLang="en-US"/>
          </a:p>
        </p:txBody>
      </p:sp>
    </p:spTree>
    <p:extLst>
      <p:ext uri="{BB962C8B-B14F-4D97-AF65-F5344CB8AC3E}">
        <p14:creationId xmlns:p14="http://schemas.microsoft.com/office/powerpoint/2010/main" val="31876100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5"/>
          <p:cNvSpPr txBox="1">
            <a:spLocks noGrp="1"/>
          </p:cNvSpPr>
          <p:nvPr>
            <p:ph type="title"/>
          </p:nvPr>
        </p:nvSpPr>
        <p:spPr>
          <a:xfrm>
            <a:off x="0" y="620713"/>
            <a:ext cx="11582400" cy="1066800"/>
          </a:xfrm>
          <a:prstGeom prst="rect">
            <a:avLst/>
          </a:prstGeom>
        </p:spPr>
        <p:txBody>
          <a:bodyPr spcFirstLastPara="1" vert="horz" wrap="square" lIns="121900" tIns="60933" rIns="121900" bIns="60933" numCol="1" anchor="ctr" anchorCtr="0" compatLnSpc="1">
            <a:prstTxWarp prst="textNoShape">
              <a:avLst/>
            </a:prstTxWarp>
            <a:noAutofit/>
          </a:bodyPr>
          <a:lstStyle/>
          <a:p>
            <a:pPr indent="609585">
              <a:spcBef>
                <a:spcPts val="0"/>
              </a:spcBef>
              <a:spcAft>
                <a:spcPts val="0"/>
              </a:spcAft>
            </a:pPr>
            <a:r>
              <a:rPr lang="zh-TW" sz="3200" b="1" dirty="0">
                <a:solidFill>
                  <a:srgbClr val="000000"/>
                </a:solidFill>
                <a:latin typeface="DFKai-SB"/>
                <a:ea typeface="DFKai-SB"/>
                <a:cs typeface="DFKai-SB"/>
                <a:sym typeface="DFKai-SB"/>
              </a:rPr>
              <a:t>文獻</a:t>
            </a:r>
            <a:r>
              <a:rPr lang="zh-TW" altLang="en-US" sz="3200" b="1" dirty="0">
                <a:solidFill>
                  <a:srgbClr val="000000"/>
                </a:solidFill>
                <a:latin typeface="DFKai-SB"/>
                <a:ea typeface="DFKai-SB"/>
                <a:cs typeface="DFKai-SB"/>
                <a:sym typeface="DFKai-SB"/>
              </a:rPr>
              <a:t>回顧</a:t>
            </a:r>
            <a:endParaRPr sz="3200" b="1" dirty="0">
              <a:latin typeface="DFKai-SB"/>
              <a:ea typeface="DFKai-SB"/>
              <a:cs typeface="DFKai-SB"/>
              <a:sym typeface="DFKai-SB"/>
            </a:endParaRPr>
          </a:p>
        </p:txBody>
      </p:sp>
      <p:sp>
        <p:nvSpPr>
          <p:cNvPr id="222" name="Google Shape;222;p35"/>
          <p:cNvSpPr txBox="1">
            <a:spLocks noGrp="1"/>
          </p:cNvSpPr>
          <p:nvPr>
            <p:ph type="body" idx="1"/>
          </p:nvPr>
        </p:nvSpPr>
        <p:spPr>
          <a:xfrm>
            <a:off x="624417" y="1773239"/>
            <a:ext cx="10972800" cy="4827600"/>
          </a:xfrm>
          <a:prstGeom prst="rect">
            <a:avLst/>
          </a:prstGeom>
        </p:spPr>
        <p:txBody>
          <a:bodyPr spcFirstLastPara="1" vert="horz" wrap="square" lIns="121900" tIns="60933" rIns="121900" bIns="60933" numCol="1" anchor="t" anchorCtr="0" compatLnSpc="1">
            <a:prstTxWarp prst="textNoShape">
              <a:avLst/>
            </a:prstTxWarp>
            <a:noAutofit/>
          </a:bodyPr>
          <a:lstStyle/>
          <a:p>
            <a:pPr marL="0" indent="0">
              <a:spcBef>
                <a:spcPts val="200"/>
              </a:spcBef>
              <a:spcAft>
                <a:spcPts val="200"/>
              </a:spcAft>
              <a:buNone/>
            </a:pPr>
            <a:r>
              <a:rPr lang="zh-TW" altLang="en-US" b="1" dirty="0">
                <a:solidFill>
                  <a:srgbClr val="000000"/>
                </a:solidFill>
                <a:latin typeface="標楷體" panose="03000509000000000000" pitchFamily="65" charset="-120"/>
                <a:ea typeface="標楷體" panose="03000509000000000000" pitchFamily="65" charset="-120"/>
              </a:rPr>
              <a:t>嚴肅遊戲</a:t>
            </a:r>
            <a:r>
              <a:rPr lang="zh-TW" b="1" dirty="0">
                <a:solidFill>
                  <a:srgbClr val="000000"/>
                </a:solidFill>
              </a:rPr>
              <a:t>:</a:t>
            </a:r>
            <a:endParaRPr b="1" dirty="0">
              <a:solidFill>
                <a:srgbClr val="000000"/>
              </a:solidFill>
            </a:endParaRPr>
          </a:p>
          <a:p>
            <a:pPr indent="-457189">
              <a:spcBef>
                <a:spcPts val="500"/>
              </a:spcBef>
              <a:spcAft>
                <a:spcPts val="500"/>
              </a:spcAft>
              <a:buClr>
                <a:srgbClr val="000000"/>
              </a:buClr>
              <a:buSzPts val="1800"/>
            </a:pPr>
            <a:r>
              <a:rPr lang="zh-TW" altLang="en-US" dirty="0">
                <a:solidFill>
                  <a:srgbClr val="000000"/>
                </a:solidFill>
                <a:latin typeface="DFKai-SB"/>
                <a:ea typeface="DFKai-SB"/>
              </a:rPr>
              <a:t>嚴肅遊戲是應用於嚴肅目的的電腦遊戲，近幾十年來嚴肅遊戲與遊戲化都被用於開發用於嚴肅目的，嚴肅遊戲以完整的遊戲為基礎，將娛樂作為次要，遊戲化則是將遊戲元素加入到非遊戲的環境之中，但都試圖使用遊戲或遊戲元素來教育和改變行為模式</a:t>
            </a:r>
            <a:endParaRPr lang="en-US" altLang="zh-TW" dirty="0">
              <a:solidFill>
                <a:srgbClr val="000000"/>
              </a:solidFill>
              <a:latin typeface="DFKai-SB"/>
              <a:ea typeface="DFKai-SB"/>
            </a:endParaRPr>
          </a:p>
          <a:p>
            <a:pPr marL="0" indent="0">
              <a:spcBef>
                <a:spcPts val="500"/>
              </a:spcBef>
              <a:spcAft>
                <a:spcPts val="500"/>
              </a:spcAft>
              <a:buClr>
                <a:srgbClr val="000000"/>
              </a:buClr>
              <a:buSzPts val="1800"/>
              <a:buNone/>
            </a:pPr>
            <a:r>
              <a:rPr lang="zh-TW" altLang="en-US" b="1" dirty="0">
                <a:solidFill>
                  <a:srgbClr val="000000"/>
                </a:solidFill>
                <a:latin typeface="標楷體" panose="03000509000000000000" pitchFamily="65" charset="-120"/>
                <a:ea typeface="標楷體" panose="03000509000000000000" pitchFamily="65" charset="-120"/>
              </a:rPr>
              <a:t>遊戲元素</a:t>
            </a:r>
            <a:r>
              <a:rPr lang="en-US" altLang="zh-TW" b="1" dirty="0">
                <a:solidFill>
                  <a:srgbClr val="000000"/>
                </a:solidFill>
                <a:latin typeface="標楷體" panose="03000509000000000000" pitchFamily="65" charset="-120"/>
                <a:ea typeface="標楷體" panose="03000509000000000000" pitchFamily="65" charset="-120"/>
              </a:rPr>
              <a:t>:</a:t>
            </a:r>
            <a:endParaRPr lang="zh-TW" altLang="en-US" b="1" dirty="0">
              <a:solidFill>
                <a:srgbClr val="000000"/>
              </a:solidFill>
              <a:latin typeface="標楷體" panose="03000509000000000000" pitchFamily="65" charset="-120"/>
              <a:ea typeface="標楷體" panose="03000509000000000000" pitchFamily="65" charset="-120"/>
              <a:cs typeface="DFKai-SB"/>
              <a:sym typeface="DFKai-SB"/>
            </a:endParaRPr>
          </a:p>
          <a:p>
            <a:pPr indent="-457189">
              <a:spcBef>
                <a:spcPts val="200"/>
              </a:spcBef>
              <a:spcAft>
                <a:spcPts val="200"/>
              </a:spcAft>
              <a:buClr>
                <a:srgbClr val="000000"/>
              </a:buClr>
              <a:buSzPts val="1800"/>
            </a:pPr>
            <a:r>
              <a:rPr lang="zh-TW" altLang="en-US" dirty="0">
                <a:solidFill>
                  <a:srgbClr val="000000"/>
                </a:solidFill>
                <a:latin typeface="標楷體" panose="03000509000000000000" pitchFamily="65" charset="-120"/>
                <a:ea typeface="標楷體" panose="03000509000000000000" pitchFamily="65" charset="-120"/>
              </a:rPr>
              <a:t>遊戲元素為</a:t>
            </a:r>
            <a:r>
              <a:rPr lang="zh-TW" altLang="en-US" dirty="0">
                <a:solidFill>
                  <a:schemeClr val="bg1">
                    <a:lumMod val="10000"/>
                  </a:schemeClr>
                </a:solidFill>
                <a:latin typeface="標楷體" panose="03000509000000000000" pitchFamily="65" charset="-120"/>
                <a:ea typeface="標楷體" panose="03000509000000000000" pitchFamily="65" charset="-120"/>
              </a:rPr>
              <a:t>吸引使用者的重要動力</a:t>
            </a:r>
            <a:r>
              <a:rPr lang="zh-TW" altLang="en-US" dirty="0">
                <a:solidFill>
                  <a:srgbClr val="000000"/>
                </a:solidFill>
                <a:latin typeface="標楷體" panose="03000509000000000000" pitchFamily="65" charset="-120"/>
                <a:ea typeface="標楷體" panose="03000509000000000000" pitchFamily="65" charset="-120"/>
                <a:cs typeface="DFKai-SB"/>
                <a:sym typeface="DFKai-SB"/>
              </a:rPr>
              <a:t>，並且往往是相互關聯的，</a:t>
            </a:r>
            <a:r>
              <a:rPr lang="en-US" altLang="zh-TW" dirty="0">
                <a:solidFill>
                  <a:srgbClr val="000000"/>
                </a:solidFill>
                <a:latin typeface="標楷體" panose="03000509000000000000" pitchFamily="65" charset="-120"/>
                <a:ea typeface="標楷體" panose="03000509000000000000" pitchFamily="65" charset="-120"/>
                <a:cs typeface="DFKai-SB"/>
                <a:sym typeface="DFKai-SB"/>
              </a:rPr>
              <a:t>Katie Seaborn</a:t>
            </a:r>
            <a:r>
              <a:rPr lang="zh-TW" altLang="en-US" dirty="0">
                <a:solidFill>
                  <a:srgbClr val="000000"/>
                </a:solidFill>
                <a:latin typeface="標楷體" panose="03000509000000000000" pitchFamily="65" charset="-120"/>
                <a:ea typeface="標楷體" panose="03000509000000000000" pitchFamily="65" charset="-120"/>
                <a:cs typeface="DFKai-SB"/>
                <a:sym typeface="DFKai-SB"/>
              </a:rPr>
              <a:t>等人統整了數樣常見的遊戲元素</a:t>
            </a:r>
            <a:endParaRPr lang="zh-TW" altLang="en-US" b="1" dirty="0">
              <a:solidFill>
                <a:srgbClr val="000000"/>
              </a:solidFill>
              <a:latin typeface="標楷體" panose="03000509000000000000" pitchFamily="65" charset="-120"/>
              <a:ea typeface="標楷體" panose="03000509000000000000" pitchFamily="65" charset="-120"/>
            </a:endParaRPr>
          </a:p>
          <a:p>
            <a:pPr indent="-457189">
              <a:buClr>
                <a:srgbClr val="000000"/>
              </a:buClr>
              <a:buSzPts val="1800"/>
            </a:pPr>
            <a:endParaRPr lang="en-US" dirty="0">
              <a:solidFill>
                <a:srgbClr val="000000"/>
              </a:solidFill>
              <a:latin typeface="Arial"/>
              <a:ea typeface="DFKai-SB"/>
              <a:cs typeface="Arial"/>
              <a:sym typeface="Arial"/>
            </a:endParaRPr>
          </a:p>
          <a:p>
            <a:pPr indent="-457189">
              <a:buClr>
                <a:srgbClr val="000000"/>
              </a:buClr>
              <a:buSzPts val="1800"/>
            </a:pPr>
            <a:endParaRPr lang="en-US" sz="2400" dirty="0">
              <a:solidFill>
                <a:srgbClr val="000000"/>
              </a:solidFill>
              <a:latin typeface="DFKai-SB"/>
              <a:ea typeface="DFKai-SB"/>
              <a:cs typeface="DFKai-SB"/>
              <a:sym typeface="DFKai-SB"/>
            </a:endParaRPr>
          </a:p>
          <a:p>
            <a:pPr indent="-457189">
              <a:buClr>
                <a:srgbClr val="000000"/>
              </a:buClr>
              <a:buSzPts val="1800"/>
            </a:pPr>
            <a:endParaRPr sz="2400" dirty="0">
              <a:solidFill>
                <a:srgbClr val="000000"/>
              </a:solidFill>
              <a:latin typeface="DFKai-SB"/>
              <a:ea typeface="DFKai-SB"/>
              <a:cs typeface="DFKai-SB"/>
              <a:sym typeface="DFKai-SB"/>
            </a:endParaRPr>
          </a:p>
        </p:txBody>
      </p:sp>
      <p:sp>
        <p:nvSpPr>
          <p:cNvPr id="2" name="投影片編號版面配置區 1">
            <a:extLst>
              <a:ext uri="{FF2B5EF4-FFF2-40B4-BE49-F238E27FC236}">
                <a16:creationId xmlns:a16="http://schemas.microsoft.com/office/drawing/2014/main" id="{F95C7F36-31DE-492F-B645-DF80510D6487}"/>
              </a:ext>
            </a:extLst>
          </p:cNvPr>
          <p:cNvSpPr>
            <a:spLocks noGrp="1"/>
          </p:cNvSpPr>
          <p:nvPr>
            <p:ph type="sldNum" idx="12"/>
          </p:nvPr>
        </p:nvSpPr>
        <p:spPr/>
        <p:txBody>
          <a:bodyPr/>
          <a:lstStyle/>
          <a:p>
            <a:fld id="{00000000-1234-1234-1234-123412341234}" type="slidenum">
              <a:rPr lang="en-US" altLang="zh-TW" smtClean="0"/>
              <a:pPr/>
              <a:t>9</a:t>
            </a:fld>
            <a:endParaRPr lang="zh-TW" altLang="en-US"/>
          </a:p>
        </p:txBody>
      </p:sp>
      <p:graphicFrame>
        <p:nvGraphicFramePr>
          <p:cNvPr id="7" name="表格 6">
            <a:extLst>
              <a:ext uri="{FF2B5EF4-FFF2-40B4-BE49-F238E27FC236}">
                <a16:creationId xmlns:a16="http://schemas.microsoft.com/office/drawing/2014/main" id="{BB83601F-3769-436E-81F6-C567F66F1B09}"/>
              </a:ext>
            </a:extLst>
          </p:cNvPr>
          <p:cNvGraphicFramePr>
            <a:graphicFrameLocks noGrp="1"/>
          </p:cNvGraphicFramePr>
          <p:nvPr>
            <p:extLst>
              <p:ext uri="{D42A27DB-BD31-4B8C-83A1-F6EECF244321}">
                <p14:modId xmlns:p14="http://schemas.microsoft.com/office/powerpoint/2010/main" val="1718650761"/>
              </p:ext>
            </p:extLst>
          </p:nvPr>
        </p:nvGraphicFramePr>
        <p:xfrm>
          <a:off x="1142685" y="4495542"/>
          <a:ext cx="9297030" cy="2191023"/>
        </p:xfrm>
        <a:graphic>
          <a:graphicData uri="http://schemas.openxmlformats.org/drawingml/2006/table">
            <a:tbl>
              <a:tblPr>
                <a:tableStyleId>{9D7B26C5-4107-4FEC-AEDC-1716B250A1EF}</a:tableStyleId>
              </a:tblPr>
              <a:tblGrid>
                <a:gridCol w="1610444">
                  <a:extLst>
                    <a:ext uri="{9D8B030D-6E8A-4147-A177-3AD203B41FA5}">
                      <a16:colId xmlns:a16="http://schemas.microsoft.com/office/drawing/2014/main" val="2915066396"/>
                    </a:ext>
                  </a:extLst>
                </a:gridCol>
                <a:gridCol w="5032488">
                  <a:extLst>
                    <a:ext uri="{9D8B030D-6E8A-4147-A177-3AD203B41FA5}">
                      <a16:colId xmlns:a16="http://schemas.microsoft.com/office/drawing/2014/main" val="655574669"/>
                    </a:ext>
                  </a:extLst>
                </a:gridCol>
                <a:gridCol w="2654098">
                  <a:extLst>
                    <a:ext uri="{9D8B030D-6E8A-4147-A177-3AD203B41FA5}">
                      <a16:colId xmlns:a16="http://schemas.microsoft.com/office/drawing/2014/main" val="595343033"/>
                    </a:ext>
                  </a:extLst>
                </a:gridCol>
              </a:tblGrid>
              <a:tr h="243447">
                <a:tc>
                  <a:txBody>
                    <a:bodyPr/>
                    <a:lstStyle/>
                    <a:p>
                      <a:pPr algn="ctr">
                        <a:lnSpc>
                          <a:spcPts val="1300"/>
                        </a:lnSpc>
                      </a:pPr>
                      <a:r>
                        <a:rPr lang="en-US" sz="1600" dirty="0">
                          <a:solidFill>
                            <a:schemeClr val="bg1">
                              <a:lumMod val="10000"/>
                            </a:schemeClr>
                          </a:solidFill>
                          <a:effectLst/>
                          <a:latin typeface="+mn-lt"/>
                          <a:ea typeface="+mn-ea"/>
                        </a:rPr>
                        <a:t>Term</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Definition</a:t>
                      </a:r>
                      <a:endParaRPr lang="zh-TW" altLang="en-US" sz="1600" dirty="0">
                        <a:solidFill>
                          <a:schemeClr val="bg1">
                            <a:lumMod val="10000"/>
                          </a:schemeClr>
                        </a:solidFill>
                        <a:effectLst/>
                        <a:latin typeface="+mn-lt"/>
                        <a:ea typeface="+mn-ea"/>
                      </a:endParaRPr>
                    </a:p>
                  </a:txBody>
                  <a:tcPr marL="0" marR="0" marT="0" marB="0" anchor="ctr"/>
                </a:tc>
                <a:tc>
                  <a:txBody>
                    <a:bodyPr/>
                    <a:lstStyle/>
                    <a:p>
                      <a:pPr algn="ctr">
                        <a:lnSpc>
                          <a:spcPts val="1300"/>
                        </a:lnSpc>
                      </a:pPr>
                      <a:r>
                        <a:rPr lang="en-US" sz="1600">
                          <a:solidFill>
                            <a:schemeClr val="bg1">
                              <a:lumMod val="10000"/>
                            </a:schemeClr>
                          </a:solidFill>
                          <a:effectLst/>
                          <a:latin typeface="+mn-lt"/>
                          <a:ea typeface="+mn-ea"/>
                        </a:rPr>
                        <a:t>Alternatives</a:t>
                      </a:r>
                    </a:p>
                  </a:txBody>
                  <a:tcPr marL="6350" marR="6350" marT="0" marB="0" anchor="ctr"/>
                </a:tc>
                <a:extLst>
                  <a:ext uri="{0D108BD9-81ED-4DB2-BD59-A6C34878D82A}">
                    <a16:rowId xmlns:a16="http://schemas.microsoft.com/office/drawing/2014/main" val="2829870818"/>
                  </a:ext>
                </a:extLst>
              </a:tr>
              <a:tr h="243447">
                <a:tc>
                  <a:txBody>
                    <a:bodyPr/>
                    <a:lstStyle/>
                    <a:p>
                      <a:pPr algn="ctr">
                        <a:lnSpc>
                          <a:spcPts val="1300"/>
                        </a:lnSpc>
                      </a:pPr>
                      <a:r>
                        <a:rPr lang="en-US" sz="1600" dirty="0">
                          <a:solidFill>
                            <a:schemeClr val="bg1">
                              <a:lumMod val="10000"/>
                            </a:schemeClr>
                          </a:solidFill>
                          <a:effectLst/>
                          <a:latin typeface="+mn-lt"/>
                          <a:ea typeface="+mn-ea"/>
                        </a:rPr>
                        <a:t>Points</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Numerical units indicating progress.</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a:solidFill>
                            <a:schemeClr val="bg1">
                              <a:lumMod val="10000"/>
                            </a:schemeClr>
                          </a:solidFill>
                          <a:effectLst/>
                          <a:latin typeface="+mn-lt"/>
                          <a:ea typeface="+mn-ea"/>
                        </a:rPr>
                        <a:t>Experience points; score.</a:t>
                      </a:r>
                      <a:endParaRPr lang="zh-TW" sz="1600">
                        <a:solidFill>
                          <a:schemeClr val="bg1">
                            <a:lumMod val="10000"/>
                          </a:schemeClr>
                        </a:solidFill>
                        <a:effectLst/>
                        <a:latin typeface="+mn-lt"/>
                        <a:ea typeface="+mn-ea"/>
                        <a:cs typeface="Times New Roman" panose="02020603050405020304" pitchFamily="18" charset="0"/>
                      </a:endParaRPr>
                    </a:p>
                  </a:txBody>
                  <a:tcPr marL="6350" marR="6350" marT="0" marB="0" anchor="ctr"/>
                </a:tc>
                <a:extLst>
                  <a:ext uri="{0D108BD9-81ED-4DB2-BD59-A6C34878D82A}">
                    <a16:rowId xmlns:a16="http://schemas.microsoft.com/office/drawing/2014/main" val="1675053019"/>
                  </a:ext>
                </a:extLst>
              </a:tr>
              <a:tr h="243447">
                <a:tc>
                  <a:txBody>
                    <a:bodyPr/>
                    <a:lstStyle/>
                    <a:p>
                      <a:pPr algn="ctr">
                        <a:lnSpc>
                          <a:spcPts val="1300"/>
                        </a:lnSpc>
                      </a:pPr>
                      <a:r>
                        <a:rPr lang="en-US" sz="1600" dirty="0">
                          <a:solidFill>
                            <a:schemeClr val="bg1">
                              <a:lumMod val="10000"/>
                            </a:schemeClr>
                          </a:solidFill>
                          <a:effectLst/>
                          <a:latin typeface="+mn-lt"/>
                          <a:ea typeface="+mn-ea"/>
                        </a:rPr>
                        <a:t>Badges</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Visual icons signifying achievements.</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a:solidFill>
                            <a:schemeClr val="bg1">
                              <a:lumMod val="10000"/>
                            </a:schemeClr>
                          </a:solidFill>
                          <a:effectLst/>
                          <a:latin typeface="+mn-lt"/>
                          <a:ea typeface="+mn-ea"/>
                        </a:rPr>
                        <a:t>Trophies.</a:t>
                      </a:r>
                      <a:endParaRPr lang="zh-TW" sz="1600">
                        <a:solidFill>
                          <a:schemeClr val="bg1">
                            <a:lumMod val="10000"/>
                          </a:schemeClr>
                        </a:solidFill>
                        <a:effectLst/>
                        <a:latin typeface="+mn-lt"/>
                        <a:ea typeface="+mn-ea"/>
                        <a:cs typeface="Times New Roman" panose="02020603050405020304" pitchFamily="18" charset="0"/>
                      </a:endParaRPr>
                    </a:p>
                  </a:txBody>
                  <a:tcPr marL="6350" marR="6350" marT="0" marB="0" anchor="ctr"/>
                </a:tc>
                <a:extLst>
                  <a:ext uri="{0D108BD9-81ED-4DB2-BD59-A6C34878D82A}">
                    <a16:rowId xmlns:a16="http://schemas.microsoft.com/office/drawing/2014/main" val="1552664458"/>
                  </a:ext>
                </a:extLst>
              </a:tr>
              <a:tr h="243447">
                <a:tc>
                  <a:txBody>
                    <a:bodyPr/>
                    <a:lstStyle/>
                    <a:p>
                      <a:pPr algn="ctr">
                        <a:lnSpc>
                          <a:spcPts val="1300"/>
                        </a:lnSpc>
                      </a:pPr>
                      <a:r>
                        <a:rPr lang="en-US" sz="1600">
                          <a:solidFill>
                            <a:schemeClr val="bg1">
                              <a:lumMod val="10000"/>
                            </a:schemeClr>
                          </a:solidFill>
                          <a:effectLst/>
                          <a:latin typeface="+mn-lt"/>
                          <a:ea typeface="+mn-ea"/>
                        </a:rPr>
                        <a:t>Leaderboards</a:t>
                      </a:r>
                      <a:endParaRPr lang="zh-TW" sz="160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Display of ranks for comparison. </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a:solidFill>
                            <a:schemeClr val="bg1">
                              <a:lumMod val="10000"/>
                            </a:schemeClr>
                          </a:solidFill>
                          <a:effectLst/>
                          <a:latin typeface="+mn-lt"/>
                          <a:ea typeface="+mn-ea"/>
                        </a:rPr>
                        <a:t>Rankings, scoreboard.</a:t>
                      </a:r>
                      <a:endParaRPr lang="zh-TW" sz="1600">
                        <a:solidFill>
                          <a:schemeClr val="bg1">
                            <a:lumMod val="10000"/>
                          </a:schemeClr>
                        </a:solidFill>
                        <a:effectLst/>
                        <a:latin typeface="+mn-lt"/>
                        <a:ea typeface="+mn-ea"/>
                        <a:cs typeface="Times New Roman" panose="02020603050405020304" pitchFamily="18" charset="0"/>
                      </a:endParaRPr>
                    </a:p>
                  </a:txBody>
                  <a:tcPr marL="6350" marR="6350" marT="0" marB="0" anchor="ctr"/>
                </a:tc>
                <a:extLst>
                  <a:ext uri="{0D108BD9-81ED-4DB2-BD59-A6C34878D82A}">
                    <a16:rowId xmlns:a16="http://schemas.microsoft.com/office/drawing/2014/main" val="1348173732"/>
                  </a:ext>
                </a:extLst>
              </a:tr>
              <a:tr h="243447">
                <a:tc>
                  <a:txBody>
                    <a:bodyPr/>
                    <a:lstStyle/>
                    <a:p>
                      <a:pPr algn="ctr">
                        <a:lnSpc>
                          <a:spcPts val="1300"/>
                        </a:lnSpc>
                      </a:pPr>
                      <a:r>
                        <a:rPr lang="en-US" sz="1600" dirty="0">
                          <a:solidFill>
                            <a:schemeClr val="bg1">
                              <a:lumMod val="10000"/>
                            </a:schemeClr>
                          </a:solidFill>
                          <a:effectLst/>
                          <a:latin typeface="+mn-lt"/>
                          <a:ea typeface="+mn-ea"/>
                        </a:rPr>
                        <a:t>Progression</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Milestones indicating progress.</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Levelling, level up.</a:t>
                      </a:r>
                      <a:endParaRPr lang="zh-TW" sz="1600" dirty="0">
                        <a:solidFill>
                          <a:schemeClr val="bg1">
                            <a:lumMod val="10000"/>
                          </a:schemeClr>
                        </a:solidFill>
                        <a:effectLst/>
                        <a:latin typeface="+mn-lt"/>
                        <a:ea typeface="+mn-ea"/>
                        <a:cs typeface="Times New Roman" panose="02020603050405020304" pitchFamily="18" charset="0"/>
                      </a:endParaRPr>
                    </a:p>
                  </a:txBody>
                  <a:tcPr marL="6350" marR="6350" marT="0" marB="0" anchor="ctr"/>
                </a:tc>
                <a:extLst>
                  <a:ext uri="{0D108BD9-81ED-4DB2-BD59-A6C34878D82A}">
                    <a16:rowId xmlns:a16="http://schemas.microsoft.com/office/drawing/2014/main" val="4246339097"/>
                  </a:ext>
                </a:extLst>
              </a:tr>
              <a:tr h="243447">
                <a:tc>
                  <a:txBody>
                    <a:bodyPr/>
                    <a:lstStyle/>
                    <a:p>
                      <a:pPr algn="ctr">
                        <a:lnSpc>
                          <a:spcPts val="1300"/>
                        </a:lnSpc>
                      </a:pPr>
                      <a:r>
                        <a:rPr lang="en-US" sz="1600">
                          <a:solidFill>
                            <a:schemeClr val="bg1">
                              <a:lumMod val="10000"/>
                            </a:schemeClr>
                          </a:solidFill>
                          <a:effectLst/>
                          <a:latin typeface="+mn-lt"/>
                          <a:ea typeface="+mn-ea"/>
                        </a:rPr>
                        <a:t>Status</a:t>
                      </a:r>
                      <a:endParaRPr lang="zh-TW" sz="160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Textual monikers indicating progress.</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Title, ranks</a:t>
                      </a:r>
                      <a:endParaRPr lang="zh-TW" sz="1600" dirty="0">
                        <a:solidFill>
                          <a:schemeClr val="bg1">
                            <a:lumMod val="10000"/>
                          </a:schemeClr>
                        </a:solidFill>
                        <a:effectLst/>
                        <a:latin typeface="+mn-lt"/>
                        <a:ea typeface="+mn-ea"/>
                        <a:cs typeface="Times New Roman" panose="02020603050405020304" pitchFamily="18" charset="0"/>
                      </a:endParaRPr>
                    </a:p>
                  </a:txBody>
                  <a:tcPr marL="6350" marR="6350" marT="0" marB="0" anchor="ctr"/>
                </a:tc>
                <a:extLst>
                  <a:ext uri="{0D108BD9-81ED-4DB2-BD59-A6C34878D82A}">
                    <a16:rowId xmlns:a16="http://schemas.microsoft.com/office/drawing/2014/main" val="3387826822"/>
                  </a:ext>
                </a:extLst>
              </a:tr>
              <a:tr h="243447">
                <a:tc>
                  <a:txBody>
                    <a:bodyPr/>
                    <a:lstStyle/>
                    <a:p>
                      <a:pPr algn="ctr">
                        <a:lnSpc>
                          <a:spcPts val="1300"/>
                        </a:lnSpc>
                      </a:pPr>
                      <a:r>
                        <a:rPr lang="en-US" sz="1600">
                          <a:solidFill>
                            <a:schemeClr val="bg1">
                              <a:lumMod val="10000"/>
                            </a:schemeClr>
                          </a:solidFill>
                          <a:effectLst/>
                          <a:latin typeface="+mn-lt"/>
                          <a:ea typeface="+mn-ea"/>
                        </a:rPr>
                        <a:t>Levels</a:t>
                      </a:r>
                      <a:endParaRPr lang="zh-TW" sz="160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Increasingly difficult environments.</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Stage, area, world.</a:t>
                      </a:r>
                      <a:endParaRPr lang="zh-TW" sz="1600" dirty="0">
                        <a:solidFill>
                          <a:schemeClr val="bg1">
                            <a:lumMod val="10000"/>
                          </a:schemeClr>
                        </a:solidFill>
                        <a:effectLst/>
                        <a:latin typeface="+mn-lt"/>
                        <a:ea typeface="+mn-ea"/>
                        <a:cs typeface="Times New Roman" panose="02020603050405020304" pitchFamily="18" charset="0"/>
                      </a:endParaRPr>
                    </a:p>
                  </a:txBody>
                  <a:tcPr marL="6350" marR="6350" marT="0" marB="0" anchor="ctr"/>
                </a:tc>
                <a:extLst>
                  <a:ext uri="{0D108BD9-81ED-4DB2-BD59-A6C34878D82A}">
                    <a16:rowId xmlns:a16="http://schemas.microsoft.com/office/drawing/2014/main" val="3548087618"/>
                  </a:ext>
                </a:extLst>
              </a:tr>
              <a:tr h="243447">
                <a:tc>
                  <a:txBody>
                    <a:bodyPr/>
                    <a:lstStyle/>
                    <a:p>
                      <a:pPr algn="ctr">
                        <a:lnSpc>
                          <a:spcPts val="1300"/>
                        </a:lnSpc>
                      </a:pPr>
                      <a:r>
                        <a:rPr lang="en-US" sz="1600">
                          <a:solidFill>
                            <a:schemeClr val="bg1">
                              <a:lumMod val="10000"/>
                            </a:schemeClr>
                          </a:solidFill>
                          <a:effectLst/>
                          <a:latin typeface="+mn-lt"/>
                          <a:ea typeface="+mn-ea"/>
                        </a:rPr>
                        <a:t>Rewards</a:t>
                      </a:r>
                      <a:endParaRPr lang="zh-TW" sz="160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Tangible, desirable items.</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Incentives, prizes, gifts.</a:t>
                      </a:r>
                      <a:endParaRPr lang="zh-TW" sz="1600" dirty="0">
                        <a:solidFill>
                          <a:schemeClr val="bg1">
                            <a:lumMod val="10000"/>
                          </a:schemeClr>
                        </a:solidFill>
                        <a:effectLst/>
                        <a:latin typeface="+mn-lt"/>
                        <a:ea typeface="+mn-ea"/>
                        <a:cs typeface="Times New Roman" panose="02020603050405020304" pitchFamily="18" charset="0"/>
                      </a:endParaRPr>
                    </a:p>
                  </a:txBody>
                  <a:tcPr marL="6350" marR="6350" marT="0" marB="0" anchor="ctr"/>
                </a:tc>
                <a:extLst>
                  <a:ext uri="{0D108BD9-81ED-4DB2-BD59-A6C34878D82A}">
                    <a16:rowId xmlns:a16="http://schemas.microsoft.com/office/drawing/2014/main" val="3099812249"/>
                  </a:ext>
                </a:extLst>
              </a:tr>
              <a:tr h="243447">
                <a:tc>
                  <a:txBody>
                    <a:bodyPr/>
                    <a:lstStyle/>
                    <a:p>
                      <a:pPr algn="ctr">
                        <a:lnSpc>
                          <a:spcPts val="1300"/>
                        </a:lnSpc>
                      </a:pPr>
                      <a:r>
                        <a:rPr lang="en-US" sz="1600" dirty="0">
                          <a:solidFill>
                            <a:schemeClr val="bg1">
                              <a:lumMod val="10000"/>
                            </a:schemeClr>
                          </a:solidFill>
                          <a:effectLst/>
                          <a:latin typeface="+mn-lt"/>
                          <a:ea typeface="+mn-ea"/>
                        </a:rPr>
                        <a:t>Roles</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Role-playing elements of character.</a:t>
                      </a:r>
                      <a:endParaRPr lang="zh-TW" sz="1600" dirty="0">
                        <a:solidFill>
                          <a:schemeClr val="bg1">
                            <a:lumMod val="10000"/>
                          </a:schemeClr>
                        </a:solidFill>
                        <a:effectLst/>
                        <a:latin typeface="+mn-lt"/>
                        <a:ea typeface="+mn-ea"/>
                        <a:cs typeface="Times New Roman" panose="02020603050405020304" pitchFamily="18" charset="0"/>
                      </a:endParaRPr>
                    </a:p>
                  </a:txBody>
                  <a:tcPr marL="0" marR="0" marT="0" marB="0" anchor="ctr"/>
                </a:tc>
                <a:tc>
                  <a:txBody>
                    <a:bodyPr/>
                    <a:lstStyle/>
                    <a:p>
                      <a:pPr algn="ctr">
                        <a:lnSpc>
                          <a:spcPts val="1300"/>
                        </a:lnSpc>
                      </a:pPr>
                      <a:r>
                        <a:rPr lang="en-US" sz="1600" dirty="0">
                          <a:solidFill>
                            <a:schemeClr val="bg1">
                              <a:lumMod val="10000"/>
                            </a:schemeClr>
                          </a:solidFill>
                          <a:effectLst/>
                          <a:latin typeface="+mn-lt"/>
                          <a:ea typeface="+mn-ea"/>
                        </a:rPr>
                        <a:t>Class, character.</a:t>
                      </a:r>
                      <a:endParaRPr lang="zh-TW" sz="1600" dirty="0">
                        <a:solidFill>
                          <a:schemeClr val="bg1">
                            <a:lumMod val="10000"/>
                          </a:schemeClr>
                        </a:solidFill>
                        <a:effectLst/>
                        <a:latin typeface="+mn-lt"/>
                        <a:ea typeface="+mn-ea"/>
                        <a:cs typeface="Times New Roman" panose="02020603050405020304" pitchFamily="18" charset="0"/>
                      </a:endParaRPr>
                    </a:p>
                  </a:txBody>
                  <a:tcPr marL="6350" marR="6350" marT="0" marB="0" anchor="ctr"/>
                </a:tc>
                <a:extLst>
                  <a:ext uri="{0D108BD9-81ED-4DB2-BD59-A6C34878D82A}">
                    <a16:rowId xmlns:a16="http://schemas.microsoft.com/office/drawing/2014/main" val="2541075600"/>
                  </a:ext>
                </a:extLst>
              </a:tr>
            </a:tbl>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佈景主題1">
  <a:themeElements>
    <a:clrScheme name="Custom 6">
      <a:dk1>
        <a:srgbClr val="455C19"/>
      </a:dk1>
      <a:lt1>
        <a:srgbClr val="F3F3F3"/>
      </a:lt1>
      <a:dk2>
        <a:srgbClr val="424242"/>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Custom 2">
      <a:majorFont>
        <a:latin typeface="Times New Roman"/>
        <a:ea typeface="楷体"/>
        <a:cs typeface=""/>
      </a:majorFont>
      <a:minorFont>
        <a:latin typeface="Times New Roman"/>
        <a:ea typeface="楷体"/>
        <a:cs typeface=""/>
      </a:minorFont>
    </a:fontScheme>
    <a:fmtScheme name="都會">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佈景主題1" id="{B169F551-CAD8-43B8-B540-6418118780A3}" vid="{FF25CD38-492D-4AFA-8384-438192C77E48}"/>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0.報告用主題</Template>
  <TotalTime>86987</TotalTime>
  <Words>6975</Words>
  <Application>Microsoft Office PowerPoint</Application>
  <PresentationFormat>寬螢幕</PresentationFormat>
  <Paragraphs>641</Paragraphs>
  <Slides>54</Slides>
  <Notes>54</Notes>
  <HiddenSlides>0</HiddenSlides>
  <MMClips>0</MMClips>
  <ScaleCrop>false</ScaleCrop>
  <HeadingPairs>
    <vt:vector size="6" baseType="variant">
      <vt:variant>
        <vt:lpstr>使用字型</vt:lpstr>
      </vt:variant>
      <vt:variant>
        <vt:i4>9</vt:i4>
      </vt:variant>
      <vt:variant>
        <vt:lpstr>佈景主題</vt:lpstr>
      </vt:variant>
      <vt:variant>
        <vt:i4>1</vt:i4>
      </vt:variant>
      <vt:variant>
        <vt:lpstr>投影片標題</vt:lpstr>
      </vt:variant>
      <vt:variant>
        <vt:i4>54</vt:i4>
      </vt:variant>
    </vt:vector>
  </HeadingPairs>
  <TitlesOfParts>
    <vt:vector size="64" baseType="lpstr">
      <vt:lpstr>標楷體</vt:lpstr>
      <vt:lpstr>標楷體</vt:lpstr>
      <vt:lpstr>Arial</vt:lpstr>
      <vt:lpstr>Calibri</vt:lpstr>
      <vt:lpstr>Georgia</vt:lpstr>
      <vt:lpstr>Palatino Linotype</vt:lpstr>
      <vt:lpstr>Times New Roman</vt:lpstr>
      <vt:lpstr>Trebuchet MS</vt:lpstr>
      <vt:lpstr>Wingdings 2</vt:lpstr>
      <vt:lpstr>佈景主題1</vt:lpstr>
      <vt:lpstr>Git Education Game - 程式碼版本控制學習遊戲之研發</vt:lpstr>
      <vt:lpstr>Outline</vt:lpstr>
      <vt:lpstr>背景</vt:lpstr>
      <vt:lpstr>遭遇問題</vt:lpstr>
      <vt:lpstr>方法設計</vt:lpstr>
      <vt:lpstr>獲得好處</vt:lpstr>
      <vt:lpstr>相似系統比較</vt:lpstr>
      <vt:lpstr>Outline</vt:lpstr>
      <vt:lpstr>文獻回顧</vt:lpstr>
      <vt:lpstr>文獻回顧</vt:lpstr>
      <vt:lpstr>文獻回顧</vt:lpstr>
      <vt:lpstr>Outline</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Outline</vt:lpstr>
      <vt:lpstr>PowerPoint 簡報</vt:lpstr>
      <vt:lpstr>PowerPoint 簡報</vt:lpstr>
      <vt:lpstr>PowerPoint 簡報</vt:lpstr>
      <vt:lpstr>PowerPoint 簡報</vt:lpstr>
      <vt:lpstr>實驗與結果分析–問卷內容</vt:lpstr>
      <vt:lpstr>實驗與結果分析–問卷內容</vt:lpstr>
      <vt:lpstr>實驗與結果分析–問卷內容</vt:lpstr>
      <vt:lpstr>PowerPoint 簡報</vt:lpstr>
      <vt:lpstr>實驗與結果分析–前置測驗</vt:lpstr>
      <vt:lpstr>實驗與結果分析–後置測驗</vt:lpstr>
      <vt:lpstr>實驗與結果分析–問卷調查結果</vt:lpstr>
      <vt:lpstr>實驗與結果分析–結構模型之結果分析</vt:lpstr>
      <vt:lpstr>實驗與結果分析–模型可靠性和有效性測試（1/2）</vt:lpstr>
      <vt:lpstr>實驗與結果分析–模型可靠性和有效性測試（1/2）</vt:lpstr>
      <vt:lpstr>實驗與結果分析–研究問題一</vt:lpstr>
      <vt:lpstr>實驗與結果分析–研究問題二</vt:lpstr>
      <vt:lpstr>實驗與結果分析–研究問題三（1/2）</vt:lpstr>
      <vt:lpstr>實驗與結果分析–研究問題三（2/2）</vt:lpstr>
      <vt:lpstr>實驗與結果分析–研究問題四</vt:lpstr>
      <vt:lpstr>Outline</vt:lpstr>
      <vt:lpstr>結論</vt:lpstr>
      <vt:lpstr>未來研究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2017/12/29</dc:title>
  <dc:creator>Lin</dc:creator>
  <cp:lastModifiedBy>張佑瑋</cp:lastModifiedBy>
  <cp:revision>1611</cp:revision>
  <cp:lastPrinted>2022-03-17T05:21:35Z</cp:lastPrinted>
  <dcterms:created xsi:type="dcterms:W3CDTF">2017-12-28T08:00:02Z</dcterms:created>
  <dcterms:modified xsi:type="dcterms:W3CDTF">2022-06-12T06:43:35Z</dcterms:modified>
</cp:coreProperties>
</file>